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6" r:id="rId2"/>
    <p:sldId id="295" r:id="rId3"/>
    <p:sldId id="311" r:id="rId4"/>
    <p:sldId id="312" r:id="rId5"/>
    <p:sldId id="313" r:id="rId6"/>
    <p:sldId id="314" r:id="rId7"/>
    <p:sldId id="327" r:id="rId8"/>
    <p:sldId id="328" r:id="rId9"/>
    <p:sldId id="325" r:id="rId10"/>
    <p:sldId id="326" r:id="rId11"/>
    <p:sldId id="315" r:id="rId12"/>
    <p:sldId id="329" r:id="rId13"/>
    <p:sldId id="330" r:id="rId14"/>
    <p:sldId id="331" r:id="rId15"/>
    <p:sldId id="332" r:id="rId16"/>
    <p:sldId id="334" r:id="rId17"/>
    <p:sldId id="333" r:id="rId18"/>
    <p:sldId id="339" r:id="rId19"/>
    <p:sldId id="335" r:id="rId20"/>
    <p:sldId id="336" r:id="rId21"/>
    <p:sldId id="337" r:id="rId22"/>
    <p:sldId id="317" r:id="rId23"/>
    <p:sldId id="340" r:id="rId24"/>
    <p:sldId id="323" r:id="rId25"/>
    <p:sldId id="320" r:id="rId26"/>
    <p:sldId id="324" r:id="rId27"/>
    <p:sldId id="341" r:id="rId28"/>
    <p:sldId id="338" r:id="rId29"/>
    <p:sldId id="346" r:id="rId30"/>
    <p:sldId id="353" r:id="rId31"/>
    <p:sldId id="347" r:id="rId32"/>
    <p:sldId id="354" r:id="rId33"/>
    <p:sldId id="342" r:id="rId34"/>
    <p:sldId id="343" r:id="rId35"/>
    <p:sldId id="344" r:id="rId36"/>
    <p:sldId id="345" r:id="rId37"/>
    <p:sldId id="318" r:id="rId38"/>
    <p:sldId id="322" r:id="rId39"/>
    <p:sldId id="348" r:id="rId40"/>
    <p:sldId id="349" r:id="rId41"/>
    <p:sldId id="350" r:id="rId42"/>
    <p:sldId id="351" r:id="rId43"/>
    <p:sldId id="321" r:id="rId44"/>
    <p:sldId id="310" r:id="rId45"/>
    <p:sldId id="30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FF"/>
    <a:srgbClr val="03B514"/>
    <a:srgbClr val="042AA4"/>
    <a:srgbClr val="00207D"/>
    <a:srgbClr val="0066FF"/>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2606" autoAdjust="0"/>
  </p:normalViewPr>
  <p:slideViewPr>
    <p:cSldViewPr snapToGrid="0">
      <p:cViewPr varScale="1">
        <p:scale>
          <a:sx n="82" d="100"/>
          <a:sy n="82" d="100"/>
        </p:scale>
        <p:origin x="374"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C345E-DEB5-4742-B512-C5B086B60DC7}" type="datetimeFigureOut">
              <a:rPr lang="en-IN" smtClean="0"/>
              <a:t>31-03-2023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71646-7F5D-4261-8FC1-0B7028E2E036}" type="slidenum">
              <a:rPr lang="en-IN" smtClean="0"/>
              <a:t>‹#›</a:t>
            </a:fld>
            <a:endParaRPr lang="en-IN"/>
          </a:p>
        </p:txBody>
      </p:sp>
    </p:spTree>
    <p:extLst>
      <p:ext uri="{BB962C8B-B14F-4D97-AF65-F5344CB8AC3E}">
        <p14:creationId xmlns:p14="http://schemas.microsoft.com/office/powerpoint/2010/main" val="1957226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Big_Five_personality_trait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Big_Five_personality_trait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Big_Five_personality_trait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Big_Five_personality_trait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1471646-7F5D-4261-8FC1-0B7028E2E036}" type="slidenum">
              <a:rPr lang="en-IN" smtClean="0"/>
              <a:t>1</a:t>
            </a:fld>
            <a:endParaRPr lang="en-IN"/>
          </a:p>
        </p:txBody>
      </p:sp>
    </p:spTree>
    <p:extLst>
      <p:ext uri="{BB962C8B-B14F-4D97-AF65-F5344CB8AC3E}">
        <p14:creationId xmlns:p14="http://schemas.microsoft.com/office/powerpoint/2010/main" val="502746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10</a:t>
            </a:fld>
            <a:endParaRPr lang="en-IN"/>
          </a:p>
        </p:txBody>
      </p:sp>
    </p:spTree>
    <p:extLst>
      <p:ext uri="{BB962C8B-B14F-4D97-AF65-F5344CB8AC3E}">
        <p14:creationId xmlns:p14="http://schemas.microsoft.com/office/powerpoint/2010/main" val="337792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11</a:t>
            </a:fld>
            <a:endParaRPr lang="en-IN"/>
          </a:p>
        </p:txBody>
      </p:sp>
    </p:spTree>
    <p:extLst>
      <p:ext uri="{BB962C8B-B14F-4D97-AF65-F5344CB8AC3E}">
        <p14:creationId xmlns:p14="http://schemas.microsoft.com/office/powerpoint/2010/main" val="1333041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12</a:t>
            </a:fld>
            <a:endParaRPr lang="en-IN"/>
          </a:p>
        </p:txBody>
      </p:sp>
    </p:spTree>
    <p:extLst>
      <p:ext uri="{BB962C8B-B14F-4D97-AF65-F5344CB8AC3E}">
        <p14:creationId xmlns:p14="http://schemas.microsoft.com/office/powerpoint/2010/main" val="1113420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13</a:t>
            </a:fld>
            <a:endParaRPr lang="en-IN"/>
          </a:p>
        </p:txBody>
      </p:sp>
    </p:spTree>
    <p:extLst>
      <p:ext uri="{BB962C8B-B14F-4D97-AF65-F5344CB8AC3E}">
        <p14:creationId xmlns:p14="http://schemas.microsoft.com/office/powerpoint/2010/main" val="4103115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14</a:t>
            </a:fld>
            <a:endParaRPr lang="en-IN"/>
          </a:p>
        </p:txBody>
      </p:sp>
    </p:spTree>
    <p:extLst>
      <p:ext uri="{BB962C8B-B14F-4D97-AF65-F5344CB8AC3E}">
        <p14:creationId xmlns:p14="http://schemas.microsoft.com/office/powerpoint/2010/main" val="3699218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15</a:t>
            </a:fld>
            <a:endParaRPr lang="en-IN"/>
          </a:p>
        </p:txBody>
      </p:sp>
    </p:spTree>
    <p:extLst>
      <p:ext uri="{BB962C8B-B14F-4D97-AF65-F5344CB8AC3E}">
        <p14:creationId xmlns:p14="http://schemas.microsoft.com/office/powerpoint/2010/main" val="3709173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16</a:t>
            </a:fld>
            <a:endParaRPr lang="en-IN"/>
          </a:p>
        </p:txBody>
      </p:sp>
    </p:spTree>
    <p:extLst>
      <p:ext uri="{BB962C8B-B14F-4D97-AF65-F5344CB8AC3E}">
        <p14:creationId xmlns:p14="http://schemas.microsoft.com/office/powerpoint/2010/main" val="417561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17</a:t>
            </a:fld>
            <a:endParaRPr lang="en-IN"/>
          </a:p>
        </p:txBody>
      </p:sp>
    </p:spTree>
    <p:extLst>
      <p:ext uri="{BB962C8B-B14F-4D97-AF65-F5344CB8AC3E}">
        <p14:creationId xmlns:p14="http://schemas.microsoft.com/office/powerpoint/2010/main" val="285053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18</a:t>
            </a:fld>
            <a:endParaRPr lang="en-IN"/>
          </a:p>
        </p:txBody>
      </p:sp>
    </p:spTree>
    <p:extLst>
      <p:ext uri="{BB962C8B-B14F-4D97-AF65-F5344CB8AC3E}">
        <p14:creationId xmlns:p14="http://schemas.microsoft.com/office/powerpoint/2010/main" val="750772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19</a:t>
            </a:fld>
            <a:endParaRPr lang="en-IN"/>
          </a:p>
        </p:txBody>
      </p:sp>
    </p:spTree>
    <p:extLst>
      <p:ext uri="{BB962C8B-B14F-4D97-AF65-F5344CB8AC3E}">
        <p14:creationId xmlns:p14="http://schemas.microsoft.com/office/powerpoint/2010/main" val="325851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a:t>
            </a:fld>
            <a:endParaRPr lang="en-IN"/>
          </a:p>
        </p:txBody>
      </p:sp>
    </p:spTree>
    <p:extLst>
      <p:ext uri="{BB962C8B-B14F-4D97-AF65-F5344CB8AC3E}">
        <p14:creationId xmlns:p14="http://schemas.microsoft.com/office/powerpoint/2010/main" val="4236451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20</a:t>
            </a:fld>
            <a:endParaRPr lang="en-IN"/>
          </a:p>
        </p:txBody>
      </p:sp>
    </p:spTree>
    <p:extLst>
      <p:ext uri="{BB962C8B-B14F-4D97-AF65-F5344CB8AC3E}">
        <p14:creationId xmlns:p14="http://schemas.microsoft.com/office/powerpoint/2010/main" val="521509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21</a:t>
            </a:fld>
            <a:endParaRPr lang="en-IN"/>
          </a:p>
        </p:txBody>
      </p:sp>
    </p:spTree>
    <p:extLst>
      <p:ext uri="{BB962C8B-B14F-4D97-AF65-F5344CB8AC3E}">
        <p14:creationId xmlns:p14="http://schemas.microsoft.com/office/powerpoint/2010/main" val="2525915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22</a:t>
            </a:fld>
            <a:endParaRPr lang="en-IN"/>
          </a:p>
        </p:txBody>
      </p:sp>
    </p:spTree>
    <p:extLst>
      <p:ext uri="{BB962C8B-B14F-4D97-AF65-F5344CB8AC3E}">
        <p14:creationId xmlns:p14="http://schemas.microsoft.com/office/powerpoint/2010/main" val="556999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23</a:t>
            </a:fld>
            <a:endParaRPr lang="en-IN"/>
          </a:p>
        </p:txBody>
      </p:sp>
    </p:spTree>
    <p:extLst>
      <p:ext uri="{BB962C8B-B14F-4D97-AF65-F5344CB8AC3E}">
        <p14:creationId xmlns:p14="http://schemas.microsoft.com/office/powerpoint/2010/main" val="1909261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smtClean="0">
                <a:solidFill>
                  <a:schemeClr val="tx1"/>
                </a:solidFill>
                <a:effectLst/>
                <a:latin typeface="+mn-lt"/>
                <a:ea typeface="+mn-ea"/>
                <a:cs typeface="+mn-cs"/>
              </a:rPr>
              <a:t>On a scale of 0 to 100, how introverted/extraverted are you (where 0 is the most introverted, and 100 is the most extraverted)? Have you ever taken a personality test like MBTI – or even better, the </a:t>
            </a:r>
            <a:r>
              <a:rPr lang="en-US" sz="1200" b="0" i="0" u="none" strike="noStrike" kern="1200" dirty="0" smtClean="0">
                <a:solidFill>
                  <a:schemeClr val="tx1"/>
                </a:solidFill>
                <a:effectLst/>
                <a:latin typeface="+mn-lt"/>
                <a:ea typeface="+mn-ea"/>
                <a:cs typeface="+mn-cs"/>
                <a:hlinkClick r:id="rId3"/>
              </a:rPr>
              <a:t>Big Five Personality Traits</a:t>
            </a:r>
            <a:r>
              <a:rPr lang="en-US" sz="1200" b="0" i="0" kern="1200" dirty="0" smtClean="0">
                <a:solidFill>
                  <a:schemeClr val="tx1"/>
                </a:solidFill>
                <a:effectLst/>
                <a:latin typeface="+mn-lt"/>
                <a:ea typeface="+mn-ea"/>
                <a:cs typeface="+mn-cs"/>
              </a:rPr>
              <a:t> test? If you haven’t, these are tests that ask you a list of questions, then score you on a number of axes, introversion/extraversion being one of them.</a:t>
            </a: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24</a:t>
            </a:fld>
            <a:endParaRPr lang="en-IN"/>
          </a:p>
        </p:txBody>
      </p:sp>
    </p:spTree>
    <p:extLst>
      <p:ext uri="{BB962C8B-B14F-4D97-AF65-F5344CB8AC3E}">
        <p14:creationId xmlns:p14="http://schemas.microsoft.com/office/powerpoint/2010/main" val="2629817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smtClean="0">
                <a:solidFill>
                  <a:schemeClr val="tx1"/>
                </a:solidFill>
                <a:effectLst/>
                <a:latin typeface="+mn-lt"/>
                <a:ea typeface="+mn-ea"/>
                <a:cs typeface="+mn-cs"/>
              </a:rPr>
              <a:t>On a scale of 0 to 100, how introverted/extraverted are you (where 0 is the most introverted, and 100 is the most extraverted)? Have you ever taken a personality test like MBTI – or even better, the </a:t>
            </a:r>
            <a:r>
              <a:rPr lang="en-US" sz="1200" b="0" i="0" u="none" strike="noStrike" kern="1200" dirty="0" smtClean="0">
                <a:solidFill>
                  <a:schemeClr val="tx1"/>
                </a:solidFill>
                <a:effectLst/>
                <a:latin typeface="+mn-lt"/>
                <a:ea typeface="+mn-ea"/>
                <a:cs typeface="+mn-cs"/>
                <a:hlinkClick r:id="rId3"/>
              </a:rPr>
              <a:t>Big Five Personality Traits</a:t>
            </a:r>
            <a:r>
              <a:rPr lang="en-US" sz="1200" b="0" i="0" kern="1200" dirty="0" smtClean="0">
                <a:solidFill>
                  <a:schemeClr val="tx1"/>
                </a:solidFill>
                <a:effectLst/>
                <a:latin typeface="+mn-lt"/>
                <a:ea typeface="+mn-ea"/>
                <a:cs typeface="+mn-cs"/>
              </a:rPr>
              <a:t> test? If you haven’t, these are tests that ask you a list of questions, then score you on a number of axes, introversion/extraversion being one of them.</a:t>
            </a: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25</a:t>
            </a:fld>
            <a:endParaRPr lang="en-IN"/>
          </a:p>
        </p:txBody>
      </p:sp>
    </p:spTree>
    <p:extLst>
      <p:ext uri="{BB962C8B-B14F-4D97-AF65-F5344CB8AC3E}">
        <p14:creationId xmlns:p14="http://schemas.microsoft.com/office/powerpoint/2010/main" val="3225464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smtClean="0">
                <a:solidFill>
                  <a:schemeClr val="tx1"/>
                </a:solidFill>
                <a:effectLst/>
                <a:latin typeface="+mn-lt"/>
                <a:ea typeface="+mn-ea"/>
                <a:cs typeface="+mn-cs"/>
              </a:rPr>
              <a:t>On a scale of 0 to 100, how introverted/extraverted are you (where 0 is the most introverted, and 100 is the most extraverted)? </a:t>
            </a:r>
          </a:p>
          <a:p>
            <a:pPr marL="171450" indent="-171450">
              <a:buFontTx/>
              <a:buChar char="-"/>
            </a:pPr>
            <a:r>
              <a:rPr lang="en-US" sz="1200" b="0" i="0" kern="1200" dirty="0" smtClean="0">
                <a:solidFill>
                  <a:schemeClr val="tx1"/>
                </a:solidFill>
                <a:effectLst/>
                <a:latin typeface="+mn-lt"/>
                <a:ea typeface="+mn-ea"/>
                <a:cs typeface="+mn-cs"/>
              </a:rPr>
              <a:t>Have you ever taken a personality test like MBTI – or even better, the </a:t>
            </a:r>
            <a:r>
              <a:rPr lang="en-US" sz="1200" b="0" i="0" u="none" strike="noStrike" kern="1200" dirty="0" smtClean="0">
                <a:solidFill>
                  <a:schemeClr val="tx1"/>
                </a:solidFill>
                <a:effectLst/>
                <a:latin typeface="+mn-lt"/>
                <a:ea typeface="+mn-ea"/>
                <a:cs typeface="+mn-cs"/>
                <a:hlinkClick r:id="rId3"/>
              </a:rPr>
              <a:t>Big Five Personality Traits</a:t>
            </a:r>
            <a:r>
              <a:rPr lang="en-US" sz="1200" b="0" i="0" kern="1200" dirty="0" smtClean="0">
                <a:solidFill>
                  <a:schemeClr val="tx1"/>
                </a:solidFill>
                <a:effectLst/>
                <a:latin typeface="+mn-lt"/>
                <a:ea typeface="+mn-ea"/>
                <a:cs typeface="+mn-cs"/>
              </a:rPr>
              <a:t> test? </a:t>
            </a:r>
          </a:p>
          <a:p>
            <a:pPr marL="171450" indent="-171450">
              <a:buFontTx/>
              <a:buChar char="-"/>
            </a:pPr>
            <a:r>
              <a:rPr lang="en-US" sz="1200" b="0" i="0" kern="1200" dirty="0" smtClean="0">
                <a:solidFill>
                  <a:schemeClr val="tx1"/>
                </a:solidFill>
                <a:effectLst/>
                <a:latin typeface="+mn-lt"/>
                <a:ea typeface="+mn-ea"/>
                <a:cs typeface="+mn-cs"/>
              </a:rPr>
              <a:t>If you haven’t, these are tests that ask you a list of questions, then score you on a number of axes, introversion/extraversion being one of them.</a:t>
            </a: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26</a:t>
            </a:fld>
            <a:endParaRPr lang="en-IN"/>
          </a:p>
        </p:txBody>
      </p:sp>
    </p:spTree>
    <p:extLst>
      <p:ext uri="{BB962C8B-B14F-4D97-AF65-F5344CB8AC3E}">
        <p14:creationId xmlns:p14="http://schemas.microsoft.com/office/powerpoint/2010/main" val="669090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smtClean="0">
                <a:solidFill>
                  <a:schemeClr val="tx1"/>
                </a:solidFill>
                <a:effectLst/>
                <a:latin typeface="+mn-lt"/>
                <a:ea typeface="+mn-ea"/>
                <a:cs typeface="+mn-cs"/>
              </a:rPr>
              <a:t>On a scale of 0 to 100, how introverted/extraverted are you (where 0 is the most introverted, and 100 is the most extraverted)? </a:t>
            </a:r>
          </a:p>
          <a:p>
            <a:pPr marL="171450" indent="-171450">
              <a:buFontTx/>
              <a:buChar char="-"/>
            </a:pPr>
            <a:r>
              <a:rPr lang="en-US" sz="1200" b="0" i="0" kern="1200" dirty="0" smtClean="0">
                <a:solidFill>
                  <a:schemeClr val="tx1"/>
                </a:solidFill>
                <a:effectLst/>
                <a:latin typeface="+mn-lt"/>
                <a:ea typeface="+mn-ea"/>
                <a:cs typeface="+mn-cs"/>
              </a:rPr>
              <a:t>Have you ever taken a personality test like MBTI – or even better, the </a:t>
            </a:r>
            <a:r>
              <a:rPr lang="en-US" sz="1200" b="0" i="0" u="none" strike="noStrike" kern="1200" dirty="0" smtClean="0">
                <a:solidFill>
                  <a:schemeClr val="tx1"/>
                </a:solidFill>
                <a:effectLst/>
                <a:latin typeface="+mn-lt"/>
                <a:ea typeface="+mn-ea"/>
                <a:cs typeface="+mn-cs"/>
                <a:hlinkClick r:id="rId3"/>
              </a:rPr>
              <a:t>Big Five Personality Traits</a:t>
            </a:r>
            <a:r>
              <a:rPr lang="en-US" sz="1200" b="0" i="0" kern="1200" dirty="0" smtClean="0">
                <a:solidFill>
                  <a:schemeClr val="tx1"/>
                </a:solidFill>
                <a:effectLst/>
                <a:latin typeface="+mn-lt"/>
                <a:ea typeface="+mn-ea"/>
                <a:cs typeface="+mn-cs"/>
              </a:rPr>
              <a:t> test? </a:t>
            </a:r>
          </a:p>
          <a:p>
            <a:pPr marL="171450" indent="-171450">
              <a:buFontTx/>
              <a:buChar char="-"/>
            </a:pPr>
            <a:r>
              <a:rPr lang="en-US" sz="1200" b="0" i="0" kern="1200" dirty="0" smtClean="0">
                <a:solidFill>
                  <a:schemeClr val="tx1"/>
                </a:solidFill>
                <a:effectLst/>
                <a:latin typeface="+mn-lt"/>
                <a:ea typeface="+mn-ea"/>
                <a:cs typeface="+mn-cs"/>
              </a:rPr>
              <a:t>If you haven’t, these are tests that ask you a list of questions, then score you on a number of axes, introversion/extraversion being one of them.</a:t>
            </a: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27</a:t>
            </a:fld>
            <a:endParaRPr lang="en-IN"/>
          </a:p>
        </p:txBody>
      </p:sp>
    </p:spTree>
    <p:extLst>
      <p:ext uri="{BB962C8B-B14F-4D97-AF65-F5344CB8AC3E}">
        <p14:creationId xmlns:p14="http://schemas.microsoft.com/office/powerpoint/2010/main" val="1427318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28</a:t>
            </a:fld>
            <a:endParaRPr lang="en-IN"/>
          </a:p>
        </p:txBody>
      </p:sp>
    </p:spTree>
    <p:extLst>
      <p:ext uri="{BB962C8B-B14F-4D97-AF65-F5344CB8AC3E}">
        <p14:creationId xmlns:p14="http://schemas.microsoft.com/office/powerpoint/2010/main" val="2284599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29</a:t>
            </a:fld>
            <a:endParaRPr lang="en-IN"/>
          </a:p>
        </p:txBody>
      </p:sp>
    </p:spTree>
    <p:extLst>
      <p:ext uri="{BB962C8B-B14F-4D97-AF65-F5344CB8AC3E}">
        <p14:creationId xmlns:p14="http://schemas.microsoft.com/office/powerpoint/2010/main" val="300599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a:t>
            </a:fld>
            <a:endParaRPr lang="en-IN"/>
          </a:p>
        </p:txBody>
      </p:sp>
    </p:spTree>
    <p:extLst>
      <p:ext uri="{BB962C8B-B14F-4D97-AF65-F5344CB8AC3E}">
        <p14:creationId xmlns:p14="http://schemas.microsoft.com/office/powerpoint/2010/main" val="2839064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30</a:t>
            </a:fld>
            <a:endParaRPr lang="en-IN"/>
          </a:p>
        </p:txBody>
      </p:sp>
    </p:spTree>
    <p:extLst>
      <p:ext uri="{BB962C8B-B14F-4D97-AF65-F5344CB8AC3E}">
        <p14:creationId xmlns:p14="http://schemas.microsoft.com/office/powerpoint/2010/main" val="2931389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31</a:t>
            </a:fld>
            <a:endParaRPr lang="en-IN"/>
          </a:p>
        </p:txBody>
      </p:sp>
    </p:spTree>
    <p:extLst>
      <p:ext uri="{BB962C8B-B14F-4D97-AF65-F5344CB8AC3E}">
        <p14:creationId xmlns:p14="http://schemas.microsoft.com/office/powerpoint/2010/main" val="3300636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32</a:t>
            </a:fld>
            <a:endParaRPr lang="en-IN"/>
          </a:p>
        </p:txBody>
      </p:sp>
    </p:spTree>
    <p:extLst>
      <p:ext uri="{BB962C8B-B14F-4D97-AF65-F5344CB8AC3E}">
        <p14:creationId xmlns:p14="http://schemas.microsoft.com/office/powerpoint/2010/main" val="3630347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33</a:t>
            </a:fld>
            <a:endParaRPr lang="en-IN"/>
          </a:p>
        </p:txBody>
      </p:sp>
    </p:spTree>
    <p:extLst>
      <p:ext uri="{BB962C8B-B14F-4D97-AF65-F5344CB8AC3E}">
        <p14:creationId xmlns:p14="http://schemas.microsoft.com/office/powerpoint/2010/main" val="1799735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34</a:t>
            </a:fld>
            <a:endParaRPr lang="en-IN"/>
          </a:p>
        </p:txBody>
      </p:sp>
    </p:spTree>
    <p:extLst>
      <p:ext uri="{BB962C8B-B14F-4D97-AF65-F5344CB8AC3E}">
        <p14:creationId xmlns:p14="http://schemas.microsoft.com/office/powerpoint/2010/main" val="1407900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35</a:t>
            </a:fld>
            <a:endParaRPr lang="en-IN"/>
          </a:p>
        </p:txBody>
      </p:sp>
    </p:spTree>
    <p:extLst>
      <p:ext uri="{BB962C8B-B14F-4D97-AF65-F5344CB8AC3E}">
        <p14:creationId xmlns:p14="http://schemas.microsoft.com/office/powerpoint/2010/main" val="382109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36</a:t>
            </a:fld>
            <a:endParaRPr lang="en-IN"/>
          </a:p>
        </p:txBody>
      </p:sp>
    </p:spTree>
    <p:extLst>
      <p:ext uri="{BB962C8B-B14F-4D97-AF65-F5344CB8AC3E}">
        <p14:creationId xmlns:p14="http://schemas.microsoft.com/office/powerpoint/2010/main" val="125619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37</a:t>
            </a:fld>
            <a:endParaRPr lang="en-IN"/>
          </a:p>
        </p:txBody>
      </p:sp>
    </p:spTree>
    <p:extLst>
      <p:ext uri="{BB962C8B-B14F-4D97-AF65-F5344CB8AC3E}">
        <p14:creationId xmlns:p14="http://schemas.microsoft.com/office/powerpoint/2010/main" val="4225754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38</a:t>
            </a:fld>
            <a:endParaRPr lang="en-IN"/>
          </a:p>
        </p:txBody>
      </p:sp>
    </p:spTree>
    <p:extLst>
      <p:ext uri="{BB962C8B-B14F-4D97-AF65-F5344CB8AC3E}">
        <p14:creationId xmlns:p14="http://schemas.microsoft.com/office/powerpoint/2010/main" val="1100532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39</a:t>
            </a:fld>
            <a:endParaRPr lang="en-IN"/>
          </a:p>
        </p:txBody>
      </p:sp>
    </p:spTree>
    <p:extLst>
      <p:ext uri="{BB962C8B-B14F-4D97-AF65-F5344CB8AC3E}">
        <p14:creationId xmlns:p14="http://schemas.microsoft.com/office/powerpoint/2010/main" val="3343260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Before, in the days of shallow learning algorithms, we had very </a:t>
            </a:r>
            <a:r>
              <a:rPr lang="en-US" dirty="0" err="1" smtClean="0"/>
              <a:t>specialised</a:t>
            </a:r>
            <a:r>
              <a:rPr lang="en-US" dirty="0" smtClean="0"/>
              <a:t> algorithms for each predictive task. </a:t>
            </a:r>
          </a:p>
          <a:p>
            <a:pPr marL="171450" indent="-171450">
              <a:buFontTx/>
              <a:buChar char="-"/>
            </a:pPr>
            <a:r>
              <a:rPr lang="en-US" dirty="0" smtClean="0"/>
              <a:t>[FREE] hidden </a:t>
            </a:r>
            <a:r>
              <a:rPr lang="en-US" dirty="0" err="1" smtClean="0"/>
              <a:t>markov</a:t>
            </a:r>
            <a:r>
              <a:rPr lang="en-US" dirty="0" smtClean="0"/>
              <a:t> models</a:t>
            </a:r>
          </a:p>
          <a:p>
            <a:pPr marL="171450" indent="-171450">
              <a:buFontTx/>
              <a:buChar char="-"/>
            </a:pPr>
            <a:r>
              <a:rPr lang="en-US" dirty="0" smtClean="0"/>
              <a:t>NNs can handle any predictive task and are </a:t>
            </a:r>
            <a:r>
              <a:rPr lang="en-US" dirty="0" err="1" smtClean="0"/>
              <a:t>composable</a:t>
            </a:r>
            <a:r>
              <a:rPr lang="en-US" dirty="0" smtClean="0"/>
              <a:t>. </a:t>
            </a:r>
          </a:p>
          <a:p>
            <a:pPr marL="628650" lvl="1" indent="-171450">
              <a:buFontTx/>
              <a:buChar char="-"/>
            </a:pPr>
            <a:r>
              <a:rPr lang="en-US" dirty="0" smtClean="0"/>
              <a:t>Paper cup analogy </a:t>
            </a:r>
          </a:p>
          <a:p>
            <a:pPr marL="628650" lvl="1" indent="-171450">
              <a:buFontTx/>
              <a:buChar char="-"/>
            </a:pPr>
            <a:r>
              <a:rPr lang="en-US" dirty="0" smtClean="0"/>
              <a:t>Can map from the time domain into the space domain and vice versa</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4</a:t>
            </a:fld>
            <a:endParaRPr lang="en-IN"/>
          </a:p>
        </p:txBody>
      </p:sp>
    </p:spTree>
    <p:extLst>
      <p:ext uri="{BB962C8B-B14F-4D97-AF65-F5344CB8AC3E}">
        <p14:creationId xmlns:p14="http://schemas.microsoft.com/office/powerpoint/2010/main" val="70710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40</a:t>
            </a:fld>
            <a:endParaRPr lang="en-IN"/>
          </a:p>
        </p:txBody>
      </p:sp>
    </p:spTree>
    <p:extLst>
      <p:ext uri="{BB962C8B-B14F-4D97-AF65-F5344CB8AC3E}">
        <p14:creationId xmlns:p14="http://schemas.microsoft.com/office/powerpoint/2010/main" val="1237611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41</a:t>
            </a:fld>
            <a:endParaRPr lang="en-IN"/>
          </a:p>
        </p:txBody>
      </p:sp>
    </p:spTree>
    <p:extLst>
      <p:ext uri="{BB962C8B-B14F-4D97-AF65-F5344CB8AC3E}">
        <p14:creationId xmlns:p14="http://schemas.microsoft.com/office/powerpoint/2010/main" val="2678741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42</a:t>
            </a:fld>
            <a:endParaRPr lang="en-IN"/>
          </a:p>
        </p:txBody>
      </p:sp>
    </p:spTree>
    <p:extLst>
      <p:ext uri="{BB962C8B-B14F-4D97-AF65-F5344CB8AC3E}">
        <p14:creationId xmlns:p14="http://schemas.microsoft.com/office/powerpoint/2010/main" val="1198889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43</a:t>
            </a:fld>
            <a:endParaRPr lang="en-IN"/>
          </a:p>
        </p:txBody>
      </p:sp>
    </p:spTree>
    <p:extLst>
      <p:ext uri="{BB962C8B-B14F-4D97-AF65-F5344CB8AC3E}">
        <p14:creationId xmlns:p14="http://schemas.microsoft.com/office/powerpoint/2010/main" val="188645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44</a:t>
            </a:fld>
            <a:endParaRPr lang="en-IN"/>
          </a:p>
        </p:txBody>
      </p:sp>
    </p:spTree>
    <p:extLst>
      <p:ext uri="{BB962C8B-B14F-4D97-AF65-F5344CB8AC3E}">
        <p14:creationId xmlns:p14="http://schemas.microsoft.com/office/powerpoint/2010/main" val="3221384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45</a:t>
            </a:fld>
            <a:endParaRPr lang="en-IN"/>
          </a:p>
        </p:txBody>
      </p:sp>
    </p:spTree>
    <p:extLst>
      <p:ext uri="{BB962C8B-B14F-4D97-AF65-F5344CB8AC3E}">
        <p14:creationId xmlns:p14="http://schemas.microsoft.com/office/powerpoint/2010/main" val="27344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[FREE] In the old days, detect dog in image, SVM…  </a:t>
            </a:r>
          </a:p>
          <a:p>
            <a:pPr marL="171450" indent="-171450">
              <a:buFontTx/>
              <a:buChar char="-"/>
            </a:pPr>
            <a:r>
              <a:rPr lang="en-US" dirty="0" smtClean="0"/>
              <a:t>The kind of thing you would be doing as a domain expert is applying various types of 2d convolution filtering to the image</a:t>
            </a:r>
          </a:p>
          <a:p>
            <a:pPr marL="171450" indent="-171450">
              <a:buFontTx/>
              <a:buChar char="-"/>
            </a:pPr>
            <a:r>
              <a:rPr lang="en-US" dirty="0" smtClean="0"/>
              <a:t>In CNNs, the convolution filters are learned as part of the training process!</a:t>
            </a:r>
          </a:p>
          <a:p>
            <a:pPr marL="171450" indent="-171450">
              <a:buFontTx/>
              <a:buChar char="-"/>
            </a:pPr>
            <a:r>
              <a:rPr lang="en-US" dirty="0" smtClean="0"/>
              <a:t>Traditional shallow learning algorithms had no concept of your how your input data was related, spatially or temporally. </a:t>
            </a:r>
          </a:p>
          <a:p>
            <a:pPr marL="171450" indent="-171450">
              <a:buFontTx/>
              <a:buChar char="-"/>
            </a:pPr>
            <a:r>
              <a:rPr lang="en-US" dirty="0" smtClean="0"/>
              <a:t>You could quite literally randomly shuffle the data in the input space, and the algorithm would produce largely the same result (depending on whether the data was identically distributed and the algorithm was deterministic </a:t>
            </a:r>
            <a:r>
              <a:rPr lang="en-US" dirty="0" err="1" smtClean="0"/>
              <a:t>etc</a:t>
            </a:r>
            <a:r>
              <a:rPr lang="en-US" dirty="0" smtClean="0"/>
              <a:t>). </a:t>
            </a:r>
          </a:p>
          <a:p>
            <a:pPr marL="171450" indent="-171450">
              <a:buFontTx/>
              <a:buChar char="-"/>
            </a:pPr>
            <a:r>
              <a:rPr lang="en-US" dirty="0" smtClean="0"/>
              <a:t>Use FFT example music</a:t>
            </a:r>
          </a:p>
          <a:p>
            <a:pPr marL="171450" indent="-171450">
              <a:buFontTx/>
              <a:buChar char="-"/>
            </a:pPr>
            <a:endParaRPr lang="en-US" dirty="0" smtClean="0"/>
          </a:p>
          <a:p>
            <a:pPr marL="171450" indent="-171450">
              <a:buFontTx/>
              <a:buChar char="-"/>
            </a:pPr>
            <a:r>
              <a:rPr lang="en-US" dirty="0" smtClean="0"/>
              <a:t>Plenty of domains care a lot about the relationships between items of data, take images for example which have a local spatial dependencies. Pixels are clearly related to ones in the vicinity. And language, words are clearly related to those in the vicinity. Before we had to do some manual hacks to transform the data outside of the time or space domain; like applying some feature extraction to images, or capturing N-grams for language. Neural networks can understand the data domain natively and build features from it dynamically as part of the training process. </a:t>
            </a:r>
          </a:p>
          <a:p>
            <a:pPr marL="171450" indent="-171450">
              <a:buFontTx/>
              <a:buChar char="-"/>
            </a:pPr>
            <a:endParaRPr lang="en-US" dirty="0" smtClean="0"/>
          </a:p>
          <a:p>
            <a:pPr marL="171450" indent="-171450">
              <a:buFontTx/>
              <a:buChar char="-"/>
            </a:pPr>
            <a:r>
              <a:rPr lang="en-US" dirty="0" smtClean="0"/>
              <a:t>The three families of network architectures that you should be familiar with are densely-connected networks, convolutional networks, and recurrent networks.</a:t>
            </a:r>
          </a:p>
          <a:p>
            <a:pPr marL="171450" indent="-171450">
              <a:buFontTx/>
              <a:buChar char="-"/>
            </a:pPr>
            <a:endParaRPr lang="en-US" dirty="0" smtClean="0"/>
          </a:p>
          <a:p>
            <a:pPr marL="171450" indent="-171450">
              <a:buFontTx/>
              <a:buChar char="-"/>
            </a:pP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5</a:t>
            </a:fld>
            <a:endParaRPr lang="en-IN"/>
          </a:p>
        </p:txBody>
      </p:sp>
    </p:spTree>
    <p:extLst>
      <p:ext uri="{BB962C8B-B14F-4D97-AF65-F5344CB8AC3E}">
        <p14:creationId xmlns:p14="http://schemas.microsoft.com/office/powerpoint/2010/main" val="337012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Talk about composability</a:t>
            </a:r>
          </a:p>
          <a:p>
            <a:pPr marL="628650" lvl="1" indent="-171450">
              <a:buFontTx/>
              <a:buChar char="-"/>
            </a:pPr>
            <a:r>
              <a:rPr lang="en-US" dirty="0" smtClean="0"/>
              <a:t>There is a massive parallel with software here, DL is becoming a new form of software development and most of its practitioners have a software background not an academic background. You don’t need to be a scientist or a mathematician to do deep learning</a:t>
            </a:r>
          </a:p>
          <a:p>
            <a:pPr marL="628650" lvl="1" indent="-171450">
              <a:buFontTx/>
              <a:buChar char="-"/>
            </a:pPr>
            <a:r>
              <a:rPr lang="en-US" dirty="0" smtClean="0"/>
              <a:t>Before --- different domains of ML would have their own </a:t>
            </a:r>
            <a:r>
              <a:rPr lang="en-US" dirty="0" err="1" smtClean="0"/>
              <a:t>specialised</a:t>
            </a:r>
            <a:r>
              <a:rPr lang="en-US" dirty="0" smtClean="0"/>
              <a:t> algorithms, modalities and execution contexts, and there would be a lot of glue code performing feature extraction and wiring up the components. Now the end-to-end prediction architectures can be described as a computation graph in any deep learning library </a:t>
            </a:r>
          </a:p>
          <a:p>
            <a:pPr marL="628650" lvl="1" indent="-171450">
              <a:buFontTx/>
              <a:buChar char="-"/>
            </a:pPr>
            <a:r>
              <a:rPr lang="en-US" dirty="0" smtClean="0"/>
              <a:t>The people who work on DL tend to be software type people</a:t>
            </a:r>
          </a:p>
          <a:p>
            <a:pPr marL="628650" lvl="1" indent="-171450">
              <a:buFontTx/>
              <a:buChar char="-"/>
            </a:pPr>
            <a:r>
              <a:rPr lang="en-US" dirty="0" smtClean="0"/>
              <a:t>Pre-existing deep learning components can be composed together in an entirely new way, like existing software development.</a:t>
            </a:r>
          </a:p>
          <a:p>
            <a:pPr marL="628650" lvl="1" indent="-171450">
              <a:buFontTx/>
              <a:buChar char="-"/>
            </a:pPr>
            <a:r>
              <a:rPr lang="en-US" dirty="0" smtClean="0"/>
              <a:t>Language generating RNN example</a:t>
            </a:r>
          </a:p>
          <a:p>
            <a:pPr marL="628650" lvl="1" indent="-171450">
              <a:buFontTx/>
              <a:buChar char="-"/>
            </a:pPr>
            <a:r>
              <a:rPr lang="en-US" dirty="0" smtClean="0"/>
              <a:t>On the Lego analogy; ideologically; this is where deep learning should be and will be, but isn’t quite there yet. We still don’t have the interoperability we want between frameworks for example. </a:t>
            </a:r>
          </a:p>
          <a:p>
            <a:pPr marL="628650" lvl="1" indent="-171450">
              <a:buFontTx/>
              <a:buChar char="-"/>
            </a:pPr>
            <a:endParaRPr lang="en-US" dirty="0" smtClean="0"/>
          </a:p>
          <a:p>
            <a:pPr marL="171450" indent="-171450">
              <a:buFontTx/>
              <a:buChar char="-"/>
            </a:pP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6</a:t>
            </a:fld>
            <a:endParaRPr lang="en-IN"/>
          </a:p>
        </p:txBody>
      </p:sp>
    </p:spTree>
    <p:extLst>
      <p:ext uri="{BB962C8B-B14F-4D97-AF65-F5344CB8AC3E}">
        <p14:creationId xmlns:p14="http://schemas.microsoft.com/office/powerpoint/2010/main" val="75399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7</a:t>
            </a:fld>
            <a:endParaRPr lang="en-IN"/>
          </a:p>
        </p:txBody>
      </p:sp>
    </p:spTree>
    <p:extLst>
      <p:ext uri="{BB962C8B-B14F-4D97-AF65-F5344CB8AC3E}">
        <p14:creationId xmlns:p14="http://schemas.microsoft.com/office/powerpoint/2010/main" val="388891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8</a:t>
            </a:fld>
            <a:endParaRPr lang="en-IN"/>
          </a:p>
        </p:txBody>
      </p:sp>
    </p:spTree>
    <p:extLst>
      <p:ext uri="{BB962C8B-B14F-4D97-AF65-F5344CB8AC3E}">
        <p14:creationId xmlns:p14="http://schemas.microsoft.com/office/powerpoint/2010/main" val="50226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C1471646-7F5D-4261-8FC1-0B7028E2E036}" type="slidenum">
              <a:rPr lang="en-IN" smtClean="0"/>
              <a:t>9</a:t>
            </a:fld>
            <a:endParaRPr lang="en-IN"/>
          </a:p>
        </p:txBody>
      </p:sp>
    </p:spTree>
    <p:extLst>
      <p:ext uri="{BB962C8B-B14F-4D97-AF65-F5344CB8AC3E}">
        <p14:creationId xmlns:p14="http://schemas.microsoft.com/office/powerpoint/2010/main" val="1061543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5356E12-25A5-4471-8A99-1F38BC8CDD0C}" type="datetime1">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409756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FE12456-1385-473B-A1CE-A016E84875E8}" type="datetime1">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620871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96DB2EC-3C39-4382-B065-0362756C99AD}" type="datetime1">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2264615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F28A596-40FF-44D6-BAF5-B0753153C55E}" type="datetime1">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98107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BD9C3B-07AF-4141-8FE0-3D02FB06752C}" type="datetime1">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89710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42458A6-F8FB-40E3-8D8C-3B19882CCFF4}" type="datetime1">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1599308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F199A4A-CB90-4FC5-9385-461BDC4022C7}" type="datetime1">
              <a:rPr lang="en-IN" smtClean="0"/>
              <a:t>31-03-2023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3789638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34F7630-195F-463A-9495-6C60914B2D74}" type="datetime1">
              <a:rPr lang="en-IN" smtClean="0"/>
              <a:t>31-03-2023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148938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DAED-D9E9-4D1F-A83D-1F5DE5CBCF89}" type="datetime1">
              <a:rPr lang="en-IN" smtClean="0"/>
              <a:t>31-03-2023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endParaRPr lang="en-IN" dirty="0"/>
          </a:p>
        </p:txBody>
      </p:sp>
      <p:sp>
        <p:nvSpPr>
          <p:cNvPr id="6" name="TextBox 5"/>
          <p:cNvSpPr txBox="1"/>
          <p:nvPr userDrawn="1"/>
        </p:nvSpPr>
        <p:spPr>
          <a:xfrm>
            <a:off x="11500450" y="6529422"/>
            <a:ext cx="65434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21CA9D8-4E35-41F1-9ACB-81C43EB1FC67}" type="slidenum">
              <a:rPr lang="en-IN" sz="1200" smtClean="0">
                <a:solidFill>
                  <a:schemeClr val="bg1">
                    <a:lumMod val="65000"/>
                  </a:schemeClr>
                </a:solidFill>
              </a:rPr>
              <a:pPr marL="0" marR="0" lvl="0" indent="0" algn="l" defTabSz="914400" rtl="0" eaLnBrk="1" fontAlgn="auto" latinLnBrk="0" hangingPunct="1">
                <a:lnSpc>
                  <a:spcPct val="100000"/>
                </a:lnSpc>
                <a:spcBef>
                  <a:spcPts val="0"/>
                </a:spcBef>
                <a:spcAft>
                  <a:spcPts val="0"/>
                </a:spcAft>
                <a:buClrTx/>
                <a:buSzTx/>
                <a:buFontTx/>
                <a:buNone/>
                <a:tabLst/>
                <a:defRPr/>
              </a:pPr>
              <a:t>‹#›</a:t>
            </a:fld>
            <a:r>
              <a:rPr lang="en-IN" sz="1200" dirty="0" smtClean="0">
                <a:solidFill>
                  <a:schemeClr val="bg1">
                    <a:lumMod val="65000"/>
                  </a:schemeClr>
                </a:solidFill>
              </a:rPr>
              <a:t> / 26</a:t>
            </a:r>
          </a:p>
        </p:txBody>
      </p:sp>
    </p:spTree>
    <p:extLst>
      <p:ext uri="{BB962C8B-B14F-4D97-AF65-F5344CB8AC3E}">
        <p14:creationId xmlns:p14="http://schemas.microsoft.com/office/powerpoint/2010/main" val="18762038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22459D-1B42-435F-B333-7AD815C4985B}" type="datetime1">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427355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7C3E58-F082-42C4-822E-36D3E53EA9E5}" type="datetime1">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1CA9D8-4E35-41F1-9ACB-81C43EB1FC67}" type="slidenum">
              <a:rPr lang="en-IN" smtClean="0"/>
              <a:t>‹#›</a:t>
            </a:fld>
            <a:endParaRPr lang="en-IN"/>
          </a:p>
        </p:txBody>
      </p:sp>
    </p:spTree>
    <p:extLst>
      <p:ext uri="{BB962C8B-B14F-4D97-AF65-F5344CB8AC3E}">
        <p14:creationId xmlns:p14="http://schemas.microsoft.com/office/powerpoint/2010/main" val="184374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61E228-96FA-4699-97EB-CEB0476A5C9B}" type="datetime1">
              <a:rPr lang="en-IN" smtClean="0"/>
              <a:t>31-03-2023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1CA9D8-4E35-41F1-9ACB-81C43EB1FC67}" type="slidenum">
              <a:rPr lang="en-IN" smtClean="0"/>
              <a:t>‹#›</a:t>
            </a:fld>
            <a:endParaRPr lang="en-IN"/>
          </a:p>
        </p:txBody>
      </p:sp>
    </p:spTree>
    <p:extLst>
      <p:ext uri="{BB962C8B-B14F-4D97-AF65-F5344CB8AC3E}">
        <p14:creationId xmlns:p14="http://schemas.microsoft.com/office/powerpoint/2010/main" val="2056713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www.vvitguntur.com/" TargetMode="External"/><Relationship Id="rId4" Type="http://schemas.openxmlformats.org/officeDocument/2006/relationships/hyperlink" Target="mailto:pardhasaradhi@vvit.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hyperlink" Target="https://www.kdd.org/kdd2018/accepted-papers/view/billion-scale-commodity-embedding-for-e-commerce-recommendation-in-alibaba" TargetMode="External"/><Relationship Id="rId3" Type="http://schemas.openxmlformats.org/officeDocument/2006/relationships/image" Target="../media/image1.jpeg"/><Relationship Id="rId7" Type="http://schemas.openxmlformats.org/officeDocument/2006/relationships/hyperlink" Target="https://www.kdd.org/kdd2018/accepted-papers/view/real-time-personalization-using-embeddings-for-search-ranking-at-airbnb"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www.youtube.com/watch?v=ISPId9Lhc1g&amp;ab_channel=JayAlammar" TargetMode="External"/><Relationship Id="rId11" Type="http://schemas.openxmlformats.org/officeDocument/2006/relationships/image" Target="../media/image30.png"/><Relationship Id="rId5" Type="http://schemas.openxmlformats.org/officeDocument/2006/relationships/hyperlink" Target="https://jalammar.github.io/illustrated-word2vec/" TargetMode="External"/><Relationship Id="rId10" Type="http://schemas.openxmlformats.org/officeDocument/2006/relationships/hyperlink" Target="https://towardsdatascience.com/using-word2vec-for-music-recommendations-bb9649ac2484" TargetMode="External"/><Relationship Id="rId4" Type="http://schemas.openxmlformats.org/officeDocument/2006/relationships/hyperlink" Target="https://proceedings.neurips.cc/paper/2013/file/9aa42b31882ec039965f3c4923ce901b-Paper.pdf" TargetMode="External"/><Relationship Id="rId9" Type="http://schemas.openxmlformats.org/officeDocument/2006/relationships/hyperlink" Target="https://www.slideshare.net/AndySloane/machine-learning-spotify-madison-big-data-meetup"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e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www.youtube.com/watch?v=ISPId9Lhc1g&amp;ab_channel=JayAlammar" TargetMode="External"/><Relationship Id="rId5" Type="http://schemas.openxmlformats.org/officeDocument/2006/relationships/hyperlink" Target="https://jalammar.github.io/illustrated-word2vec/" TargetMode="External"/><Relationship Id="rId10" Type="http://schemas.openxmlformats.org/officeDocument/2006/relationships/image" Target="../media/image34.png"/><Relationship Id="rId4" Type="http://schemas.openxmlformats.org/officeDocument/2006/relationships/hyperlink" Target="https://proceedings.neurips.cc/paper/2013/file/9aa42b31882ec039965f3c4923ce901b-Paper.pdf" TargetMode="External"/><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www.youtube.com/watch?v=ISPId9Lhc1g&amp;ab_channel=JayAlammar" TargetMode="External"/><Relationship Id="rId5" Type="http://schemas.openxmlformats.org/officeDocument/2006/relationships/hyperlink" Target="https://jalammar.github.io/illustrated-word2vec/" TargetMode="External"/><Relationship Id="rId10" Type="http://schemas.openxmlformats.org/officeDocument/2006/relationships/image" Target="../media/image37.png"/><Relationship Id="rId4" Type="http://schemas.openxmlformats.org/officeDocument/2006/relationships/hyperlink" Target="https://proceedings.neurips.cc/paper/2013/file/9aa42b31882ec039965f3c4923ce901b-Paper.pdf" TargetMode="External"/><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www.youtube.com/watch?v=ISPId9Lhc1g&amp;ab_channel=JayAlammar" TargetMode="External"/><Relationship Id="rId5" Type="http://schemas.openxmlformats.org/officeDocument/2006/relationships/hyperlink" Target="https://jalammar.github.io/illustrated-word2vec/" TargetMode="External"/><Relationship Id="rId4" Type="http://schemas.openxmlformats.org/officeDocument/2006/relationships/hyperlink" Target="https://proceedings.neurips.cc/paper/2013/file/9aa42b31882ec039965f3c4923ce901b-Paper.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hyperlink" Target="https://jalammar.github.io/illustrated-word2vec/" TargetMode="External"/><Relationship Id="rId4" Type="http://schemas.openxmlformats.org/officeDocument/2006/relationships/hyperlink" Target="https://proceedings.neurips.cc/paper/2013/file/9aa42b31882ec039965f3c4923ce901b-Paper.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hyperlink" Target="https://jalammar.github.io/illustrated-word2vec/" TargetMode="External"/><Relationship Id="rId4" Type="http://schemas.openxmlformats.org/officeDocument/2006/relationships/hyperlink" Target="https://proceedings.neurips.cc/paper/2013/file/9aa42b31882ec039965f3c4923ce901b-Paper.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hyperlink" Target="https://jalammar.github.io/illustrated-word2vec/" TargetMode="External"/><Relationship Id="rId4" Type="http://schemas.openxmlformats.org/officeDocument/2006/relationships/hyperlink" Target="https://proceedings.neurips.cc/paper/2013/file/9aa42b31882ec039965f3c4923ce901b-Paper.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7.emf"/><Relationship Id="rId5" Type="http://schemas.openxmlformats.org/officeDocument/2006/relationships/hyperlink" Target="https://jalammar.github.io/illustrated-word2vec/" TargetMode="External"/><Relationship Id="rId4" Type="http://schemas.openxmlformats.org/officeDocument/2006/relationships/hyperlink" Target="https://proceedings.neurips.cc/paper/2013/file/9aa42b31882ec039965f3c4923ce901b-Paper.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hyperlink" Target="https://jalammar.github.io/illustrated-word2vec/" TargetMode="External"/><Relationship Id="rId4" Type="http://schemas.openxmlformats.org/officeDocument/2006/relationships/hyperlink" Target="https://proceedings.neurips.cc/paper/2013/file/9aa42b31882ec039965f3c4923ce901b-Paper.pd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hyperlink" Target="https://www.youtube.com/watch?v=ZmCzrPVzDQI&amp;ab_channel=MachineLearningDojowithTimScarf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hyperlink" Target="http://karpathy.github.io/2015/05/21/rnn-effectivene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jpg"/>
          <p:cNvPicPr>
            <a:picLocks noChangeAspect="1"/>
          </p:cNvPicPr>
          <p:nvPr/>
        </p:nvPicPr>
        <p:blipFill rotWithShape="1">
          <a:blip r:embed="rId3"/>
          <a:srcRect l="11888" t="22279" r="10562" b="21259"/>
          <a:stretch/>
        </p:blipFill>
        <p:spPr>
          <a:xfrm>
            <a:off x="5055092" y="2792723"/>
            <a:ext cx="1721628" cy="1253466"/>
          </a:xfrm>
          <a:prstGeom prst="rect">
            <a:avLst/>
          </a:prstGeom>
        </p:spPr>
      </p:pic>
      <p:sp>
        <p:nvSpPr>
          <p:cNvPr id="3" name="Rectangle 2"/>
          <p:cNvSpPr/>
          <p:nvPr/>
        </p:nvSpPr>
        <p:spPr>
          <a:xfrm>
            <a:off x="3006030" y="684838"/>
            <a:ext cx="5832984" cy="646331"/>
          </a:xfrm>
          <a:prstGeom prst="rect">
            <a:avLst/>
          </a:prstGeom>
          <a:noFill/>
        </p:spPr>
        <p:txBody>
          <a:bodyPr wrap="square">
            <a:spAutoFit/>
          </a:bodyPr>
          <a:lstStyle/>
          <a:p>
            <a:pPr algn="ctr"/>
            <a:r>
              <a:rPr lang="en-IN" sz="3600" dirty="0" smtClean="0">
                <a:solidFill>
                  <a:srgbClr val="0000FF"/>
                </a:solidFill>
              </a:rPr>
              <a:t>Deep Learning</a:t>
            </a:r>
            <a:endParaRPr lang="en-IN" sz="3600" dirty="0">
              <a:solidFill>
                <a:srgbClr val="0000FF"/>
              </a:solidFill>
            </a:endParaRPr>
          </a:p>
        </p:txBody>
      </p:sp>
      <p:sp>
        <p:nvSpPr>
          <p:cNvPr id="4" name="TextBox 3"/>
          <p:cNvSpPr txBox="1"/>
          <p:nvPr/>
        </p:nvSpPr>
        <p:spPr>
          <a:xfrm>
            <a:off x="2999414" y="4189307"/>
            <a:ext cx="5846216" cy="2308324"/>
          </a:xfrm>
          <a:prstGeom prst="rect">
            <a:avLst/>
          </a:prstGeom>
          <a:noFill/>
        </p:spPr>
        <p:txBody>
          <a:bodyPr wrap="none" rtlCol="0">
            <a:spAutoFit/>
          </a:bodyPr>
          <a:lstStyle/>
          <a:p>
            <a:pPr algn="ctr"/>
            <a:r>
              <a:rPr lang="en-IN" dirty="0" smtClean="0">
                <a:solidFill>
                  <a:schemeClr val="bg1">
                    <a:lumMod val="50000"/>
                  </a:schemeClr>
                </a:solidFill>
              </a:rPr>
              <a:t>M Pardha Saradhi</a:t>
            </a:r>
          </a:p>
          <a:p>
            <a:pPr algn="ctr"/>
            <a:r>
              <a:rPr lang="en-IN" dirty="0">
                <a:solidFill>
                  <a:schemeClr val="bg1">
                    <a:lumMod val="50000"/>
                  </a:schemeClr>
                </a:solidFill>
              </a:rPr>
              <a:t>Associate Professor</a:t>
            </a:r>
          </a:p>
          <a:p>
            <a:pPr algn="ctr"/>
            <a:r>
              <a:rPr lang="en-IN" dirty="0">
                <a:solidFill>
                  <a:schemeClr val="bg1">
                    <a:lumMod val="50000"/>
                  </a:schemeClr>
                </a:solidFill>
              </a:rPr>
              <a:t>Department of Electronics and Communications Engineering</a:t>
            </a:r>
          </a:p>
          <a:p>
            <a:pPr algn="ctr"/>
            <a:r>
              <a:rPr lang="en-IN" dirty="0">
                <a:solidFill>
                  <a:schemeClr val="bg1">
                    <a:lumMod val="50000"/>
                  </a:schemeClr>
                </a:solidFill>
              </a:rPr>
              <a:t>Vasireddy Venkatadri Institute of Technology</a:t>
            </a:r>
          </a:p>
          <a:p>
            <a:pPr algn="ctr"/>
            <a:r>
              <a:rPr lang="en-IN" dirty="0">
                <a:solidFill>
                  <a:schemeClr val="bg1">
                    <a:lumMod val="50000"/>
                  </a:schemeClr>
                </a:solidFill>
              </a:rPr>
              <a:t>Nambur – 522508</a:t>
            </a:r>
          </a:p>
          <a:p>
            <a:pPr algn="ctr"/>
            <a:r>
              <a:rPr lang="en-IN" dirty="0" smtClean="0">
                <a:solidFill>
                  <a:schemeClr val="tx1">
                    <a:lumMod val="50000"/>
                  </a:schemeClr>
                </a:solidFill>
                <a:hlinkClick r:id="rId4"/>
              </a:rPr>
              <a:t>pardhasaradhi@vvit.net</a:t>
            </a:r>
            <a:endParaRPr lang="en-IN" dirty="0" smtClean="0">
              <a:solidFill>
                <a:schemeClr val="tx1">
                  <a:lumMod val="50000"/>
                </a:schemeClr>
              </a:solidFill>
            </a:endParaRPr>
          </a:p>
          <a:p>
            <a:pPr algn="ctr"/>
            <a:r>
              <a:rPr lang="en-IN" dirty="0">
                <a:hlinkClick r:id="rId5"/>
              </a:rPr>
              <a:t>https://www.vvitguntur.com</a:t>
            </a:r>
            <a:r>
              <a:rPr lang="en-IN" dirty="0" smtClean="0">
                <a:hlinkClick r:id="rId5"/>
              </a:rPr>
              <a:t>/</a:t>
            </a:r>
            <a:endParaRPr lang="en-IN" dirty="0" smtClean="0"/>
          </a:p>
          <a:p>
            <a:pPr algn="ctr"/>
            <a:r>
              <a:rPr lang="en-IN" dirty="0" smtClean="0">
                <a:solidFill>
                  <a:schemeClr val="bg1">
                    <a:lumMod val="50000"/>
                  </a:schemeClr>
                </a:solidFill>
              </a:rPr>
              <a:t>2023</a:t>
            </a:r>
            <a:endParaRPr lang="en-IN" dirty="0">
              <a:solidFill>
                <a:schemeClr val="bg1">
                  <a:lumMod val="50000"/>
                </a:schemeClr>
              </a:solidFill>
            </a:endParaRPr>
          </a:p>
        </p:txBody>
      </p:sp>
      <p:sp>
        <p:nvSpPr>
          <p:cNvPr id="5" name="Rectangle 4"/>
          <p:cNvSpPr/>
          <p:nvPr/>
        </p:nvSpPr>
        <p:spPr>
          <a:xfrm>
            <a:off x="2224878" y="2145147"/>
            <a:ext cx="7382110" cy="461665"/>
          </a:xfrm>
          <a:prstGeom prst="rect">
            <a:avLst/>
          </a:prstGeom>
        </p:spPr>
        <p:txBody>
          <a:bodyPr wrap="square">
            <a:spAutoFit/>
          </a:bodyPr>
          <a:lstStyle/>
          <a:p>
            <a:pPr algn="ctr"/>
            <a:r>
              <a:rPr lang="en-IN" sz="2400" dirty="0" smtClean="0">
                <a:solidFill>
                  <a:srgbClr val="FF0000"/>
                </a:solidFill>
              </a:rPr>
              <a:t>Lecture XX – </a:t>
            </a:r>
            <a:r>
              <a:rPr lang="en-US" sz="2400" dirty="0" smtClean="0">
                <a:solidFill>
                  <a:srgbClr val="FF0000"/>
                </a:solidFill>
              </a:rPr>
              <a:t>Introduction to NLP</a:t>
            </a:r>
            <a:endParaRPr lang="en-IN" sz="2400" dirty="0">
              <a:solidFill>
                <a:srgbClr val="FF0000"/>
              </a:solidFill>
            </a:endParaRPr>
          </a:p>
        </p:txBody>
      </p:sp>
      <p:sp>
        <p:nvSpPr>
          <p:cNvPr id="6" name="Rectangle 5"/>
          <p:cNvSpPr/>
          <p:nvPr/>
        </p:nvSpPr>
        <p:spPr>
          <a:xfrm>
            <a:off x="1291876" y="1427257"/>
            <a:ext cx="9274524" cy="523220"/>
          </a:xfrm>
          <a:prstGeom prst="rect">
            <a:avLst/>
          </a:prstGeom>
          <a:noFill/>
        </p:spPr>
        <p:txBody>
          <a:bodyPr wrap="square">
            <a:spAutoFit/>
          </a:bodyPr>
          <a:lstStyle/>
          <a:p>
            <a:pPr algn="ctr"/>
            <a:r>
              <a:rPr lang="en-IN" sz="2800" dirty="0" smtClean="0">
                <a:solidFill>
                  <a:schemeClr val="accent6">
                    <a:lumMod val="75000"/>
                  </a:schemeClr>
                </a:solidFill>
              </a:rPr>
              <a:t>Unit V – Deep Learning for Natural Language Processing</a:t>
            </a:r>
            <a:endParaRPr lang="en-IN" sz="2800" dirty="0">
              <a:solidFill>
                <a:schemeClr val="accent6">
                  <a:lumMod val="75000"/>
                </a:schemeClr>
              </a:solidFill>
            </a:endParaRPr>
          </a:p>
        </p:txBody>
      </p:sp>
    </p:spTree>
    <p:extLst>
      <p:ext uri="{BB962C8B-B14F-4D97-AF65-F5344CB8AC3E}">
        <p14:creationId xmlns:p14="http://schemas.microsoft.com/office/powerpoint/2010/main" val="4261133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736059079"/>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*08_natural_language_processing_in_tensorflow.ppt</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10" name="TextBox 9"/>
          <p:cNvSpPr txBox="1"/>
          <p:nvPr/>
        </p:nvSpPr>
        <p:spPr>
          <a:xfrm>
            <a:off x="180000" y="828000"/>
            <a:ext cx="4876094"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What is </a:t>
            </a:r>
            <a:r>
              <a:rPr lang="en-IN" sz="2400" dirty="0">
                <a:solidFill>
                  <a:srgbClr val="FF0066"/>
                </a:solidFill>
              </a:rPr>
              <a:t>NLP? </a:t>
            </a:r>
            <a:endParaRPr lang="en-IN" sz="2400" dirty="0">
              <a:solidFill>
                <a:srgbClr val="0000FF"/>
              </a:solidFill>
            </a:endParaRPr>
          </a:p>
        </p:txBody>
      </p:sp>
      <p:sp>
        <p:nvSpPr>
          <p:cNvPr id="11" name="Rectangle 10"/>
          <p:cNvSpPr/>
          <p:nvPr/>
        </p:nvSpPr>
        <p:spPr>
          <a:xfrm>
            <a:off x="342122" y="1515649"/>
            <a:ext cx="5237584" cy="1631216"/>
          </a:xfrm>
          <a:prstGeom prst="rect">
            <a:avLst/>
          </a:prstGeom>
        </p:spPr>
        <p:txBody>
          <a:bodyPr wrap="square">
            <a:spAutoFit/>
          </a:bodyPr>
          <a:lstStyle/>
          <a:p>
            <a:r>
              <a:rPr lang="en-US" sz="2000" dirty="0">
                <a:solidFill>
                  <a:srgbClr val="00882B"/>
                </a:solidFill>
                <a:latin typeface="HelveticaNeue-Light"/>
              </a:rPr>
              <a:t>languages that evolved naturally through human use</a:t>
            </a:r>
          </a:p>
          <a:p>
            <a:r>
              <a:rPr lang="en-US" sz="2000" dirty="0">
                <a:solidFill>
                  <a:srgbClr val="00882B"/>
                </a:solidFill>
                <a:latin typeface="HelveticaNeue-Light"/>
              </a:rPr>
              <a:t>e.g., Spanish, English, Arabic, Hindi, etc.</a:t>
            </a:r>
          </a:p>
          <a:p>
            <a:r>
              <a:rPr lang="en-US" sz="2000" dirty="0">
                <a:solidFill>
                  <a:srgbClr val="C92606"/>
                </a:solidFill>
                <a:latin typeface="HelveticaNeue-Light"/>
              </a:rPr>
              <a:t>NOT: controlled languages (e.g., Klingon)</a:t>
            </a:r>
          </a:p>
          <a:p>
            <a:r>
              <a:rPr lang="en-IN" sz="2000" dirty="0">
                <a:solidFill>
                  <a:srgbClr val="C92606"/>
                </a:solidFill>
                <a:latin typeface="HelveticaNeue-Light"/>
              </a:rPr>
              <a:t>NOT: programming languages</a:t>
            </a:r>
            <a:endParaRPr lang="en-IN" sz="2000" dirty="0"/>
          </a:p>
        </p:txBody>
      </p:sp>
      <p:sp>
        <p:nvSpPr>
          <p:cNvPr id="18" name="Rectangle 17"/>
          <p:cNvSpPr/>
          <p:nvPr/>
        </p:nvSpPr>
        <p:spPr>
          <a:xfrm>
            <a:off x="342122" y="3682776"/>
            <a:ext cx="5237584" cy="1015663"/>
          </a:xfrm>
          <a:prstGeom prst="rect">
            <a:avLst/>
          </a:prstGeom>
        </p:spPr>
        <p:txBody>
          <a:bodyPr wrap="square">
            <a:spAutoFit/>
          </a:bodyPr>
          <a:lstStyle/>
          <a:p>
            <a:r>
              <a:rPr lang="en-US" sz="2000" dirty="0" smtClean="0">
                <a:solidFill>
                  <a:srgbClr val="00882B"/>
                </a:solidFill>
                <a:latin typeface="HelveticaNeue-Light"/>
              </a:rPr>
              <a:t>Supervised </a:t>
            </a:r>
            <a:r>
              <a:rPr lang="en-US" sz="2000" dirty="0">
                <a:solidFill>
                  <a:srgbClr val="00882B"/>
                </a:solidFill>
                <a:latin typeface="HelveticaNeue-Light"/>
              </a:rPr>
              <a:t>learning: </a:t>
            </a:r>
            <a:r>
              <a:rPr lang="en-US" sz="2000" i="1" dirty="0">
                <a:solidFill>
                  <a:srgbClr val="00882B"/>
                </a:solidFill>
                <a:latin typeface="HelveticaNeue-LightItalic"/>
              </a:rPr>
              <a:t>map text to </a:t>
            </a:r>
            <a:r>
              <a:rPr lang="en-US" sz="2000" b="1" dirty="0">
                <a:solidFill>
                  <a:srgbClr val="00882B"/>
                </a:solidFill>
                <a:latin typeface="HelveticaNeue-Bold"/>
              </a:rPr>
              <a:t>X</a:t>
            </a:r>
          </a:p>
          <a:p>
            <a:r>
              <a:rPr lang="en-US" sz="2000" dirty="0" smtClean="0">
                <a:solidFill>
                  <a:srgbClr val="00882B"/>
                </a:solidFill>
                <a:latin typeface="HelveticaNeue-Light"/>
              </a:rPr>
              <a:t>Unsupervised </a:t>
            </a:r>
            <a:r>
              <a:rPr lang="en-US" sz="2000" dirty="0">
                <a:solidFill>
                  <a:srgbClr val="00882B"/>
                </a:solidFill>
                <a:latin typeface="HelveticaNeue-Light"/>
              </a:rPr>
              <a:t>learning</a:t>
            </a:r>
            <a:r>
              <a:rPr lang="en-US" sz="2000" dirty="0" smtClean="0">
                <a:solidFill>
                  <a:srgbClr val="00882B"/>
                </a:solidFill>
                <a:latin typeface="HelveticaNeue-Light"/>
              </a:rPr>
              <a:t>: </a:t>
            </a:r>
            <a:r>
              <a:rPr lang="en-US" sz="2000" i="1" dirty="0">
                <a:solidFill>
                  <a:srgbClr val="00882B"/>
                </a:solidFill>
                <a:latin typeface="HelveticaNeue-LightItalic"/>
              </a:rPr>
              <a:t>learn </a:t>
            </a:r>
            <a:r>
              <a:rPr lang="en-US" sz="2000" b="1" dirty="0">
                <a:solidFill>
                  <a:srgbClr val="00882B"/>
                </a:solidFill>
                <a:latin typeface="HelveticaNeue-Bold"/>
              </a:rPr>
              <a:t>X </a:t>
            </a:r>
            <a:r>
              <a:rPr lang="en-US" sz="2000" i="1" dirty="0">
                <a:solidFill>
                  <a:srgbClr val="00882B"/>
                </a:solidFill>
                <a:latin typeface="HelveticaNeue-LightItalic"/>
              </a:rPr>
              <a:t>from text</a:t>
            </a:r>
          </a:p>
          <a:p>
            <a:r>
              <a:rPr lang="en-IN" sz="2000" dirty="0" smtClean="0">
                <a:solidFill>
                  <a:srgbClr val="00882B"/>
                </a:solidFill>
                <a:latin typeface="HelveticaNeue-Light"/>
              </a:rPr>
              <a:t>Generate: </a:t>
            </a:r>
            <a:r>
              <a:rPr lang="en-IN" sz="2000" i="1" dirty="0">
                <a:solidFill>
                  <a:srgbClr val="00882B"/>
                </a:solidFill>
                <a:latin typeface="HelveticaNeue-LightItalic"/>
              </a:rPr>
              <a:t>text from </a:t>
            </a:r>
            <a:r>
              <a:rPr lang="en-IN" sz="2000" b="1" dirty="0">
                <a:solidFill>
                  <a:srgbClr val="00882B"/>
                </a:solidFill>
                <a:latin typeface="HelveticaNeue-Bold"/>
              </a:rPr>
              <a:t>X</a:t>
            </a:r>
            <a:endParaRPr lang="en-IN" sz="2000" dirty="0"/>
          </a:p>
        </p:txBody>
      </p:sp>
      <p:sp>
        <p:nvSpPr>
          <p:cNvPr id="49" name="TextBox 48"/>
          <p:cNvSpPr txBox="1"/>
          <p:nvPr/>
        </p:nvSpPr>
        <p:spPr>
          <a:xfrm>
            <a:off x="6845076" y="828000"/>
            <a:ext cx="4876094"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NLP is a Sequence modelling problem  </a:t>
            </a:r>
            <a:endParaRPr lang="en-IN" sz="2400" dirty="0">
              <a:solidFill>
                <a:srgbClr val="0000FF"/>
              </a:solidFill>
            </a:endParaRPr>
          </a:p>
        </p:txBody>
      </p:sp>
      <p:pic>
        <p:nvPicPr>
          <p:cNvPr id="50" name="Picture 49"/>
          <p:cNvPicPr>
            <a:picLocks noChangeAspect="1"/>
          </p:cNvPicPr>
          <p:nvPr/>
        </p:nvPicPr>
        <p:blipFill>
          <a:blip r:embed="rId4"/>
          <a:stretch>
            <a:fillRect/>
          </a:stretch>
        </p:blipFill>
        <p:spPr>
          <a:xfrm>
            <a:off x="5679852" y="1488956"/>
            <a:ext cx="6401902" cy="3828466"/>
          </a:xfrm>
          <a:prstGeom prst="rect">
            <a:avLst/>
          </a:prstGeom>
        </p:spPr>
      </p:pic>
    </p:spTree>
    <p:extLst>
      <p:ext uri="{BB962C8B-B14F-4D97-AF65-F5344CB8AC3E}">
        <p14:creationId xmlns:p14="http://schemas.microsoft.com/office/powerpoint/2010/main" val="48955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10"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636328467"/>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a:t>
                      </a:r>
                      <a:endParaRPr lang="en-IN" sz="800" b="0" dirty="0" smtClean="0">
                        <a:solidFill>
                          <a:srgbClr val="FF0000"/>
                        </a:solidFill>
                      </a:endParaRP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2355388"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Text classification</a:t>
            </a:r>
            <a:endParaRPr lang="en-IN" sz="2400" dirty="0">
              <a:solidFill>
                <a:srgbClr val="FF0066"/>
              </a:solidFill>
            </a:endParaRPr>
          </a:p>
        </p:txBody>
      </p:sp>
      <p:sp>
        <p:nvSpPr>
          <p:cNvPr id="4" name="Rectangle 3"/>
          <p:cNvSpPr/>
          <p:nvPr/>
        </p:nvSpPr>
        <p:spPr>
          <a:xfrm>
            <a:off x="180000" y="1287001"/>
            <a:ext cx="6096000" cy="1200329"/>
          </a:xfrm>
          <a:prstGeom prst="rect">
            <a:avLst/>
          </a:prstGeom>
        </p:spPr>
        <p:txBody>
          <a:bodyPr>
            <a:spAutoFit/>
          </a:bodyPr>
          <a:lstStyle/>
          <a:p>
            <a:r>
              <a:rPr lang="en-US" sz="2400" dirty="0">
                <a:latin typeface="HelveticaNeue-Light"/>
              </a:rPr>
              <a:t>• </a:t>
            </a:r>
            <a:r>
              <a:rPr lang="en-US" sz="2400" dirty="0" smtClean="0">
                <a:latin typeface="HelveticaNeue-Light"/>
              </a:rPr>
              <a:t> </a:t>
            </a:r>
            <a:r>
              <a:rPr lang="en-IN" dirty="0" smtClean="0">
                <a:latin typeface="HelveticaNeue-Light"/>
              </a:rPr>
              <a:t>input</a:t>
            </a:r>
            <a:r>
              <a:rPr lang="en-IN" dirty="0">
                <a:latin typeface="HelveticaNeue-Light"/>
              </a:rPr>
              <a:t>: some text </a:t>
            </a:r>
            <a:r>
              <a:rPr lang="en-IN" b="1" dirty="0">
                <a:latin typeface="HelveticaNeue-Bold"/>
              </a:rPr>
              <a:t>x </a:t>
            </a:r>
            <a:r>
              <a:rPr lang="en-IN" dirty="0">
                <a:latin typeface="HelveticaNeue-Light"/>
              </a:rPr>
              <a:t>(e.g., sentence, document)</a:t>
            </a:r>
          </a:p>
          <a:p>
            <a:r>
              <a:rPr lang="en-US" sz="2400" dirty="0">
                <a:latin typeface="HelveticaNeue-Light"/>
              </a:rPr>
              <a:t>• </a:t>
            </a:r>
            <a:r>
              <a:rPr lang="en-US" dirty="0">
                <a:latin typeface="HelveticaNeue-Light"/>
              </a:rPr>
              <a:t>output: a label </a:t>
            </a:r>
            <a:r>
              <a:rPr lang="en-US" b="1" dirty="0">
                <a:latin typeface="HelveticaNeue-Bold"/>
              </a:rPr>
              <a:t>y </a:t>
            </a:r>
            <a:r>
              <a:rPr lang="en-US" i="1" dirty="0">
                <a:latin typeface="HelveticaNeue-LightItalic"/>
              </a:rPr>
              <a:t>(</a:t>
            </a:r>
            <a:r>
              <a:rPr lang="en-US" dirty="0">
                <a:latin typeface="HelveticaNeue-Light"/>
              </a:rPr>
              <a:t>from a finite label set)</a:t>
            </a:r>
          </a:p>
          <a:p>
            <a:r>
              <a:rPr lang="en-US" sz="2400" dirty="0">
                <a:latin typeface="HelveticaNeue-Light"/>
              </a:rPr>
              <a:t>• </a:t>
            </a:r>
            <a:r>
              <a:rPr lang="en-US" dirty="0">
                <a:latin typeface="HelveticaNeue-Light"/>
              </a:rPr>
              <a:t>goal: learn a mapping function </a:t>
            </a:r>
            <a:r>
              <a:rPr lang="en-US" i="1" dirty="0">
                <a:latin typeface="HelveticaNeue-LightItalic"/>
              </a:rPr>
              <a:t>f </a:t>
            </a:r>
            <a:r>
              <a:rPr lang="en-US" dirty="0">
                <a:latin typeface="HelveticaNeue-Light"/>
              </a:rPr>
              <a:t>from </a:t>
            </a:r>
            <a:r>
              <a:rPr lang="en-US" b="1" dirty="0">
                <a:latin typeface="HelveticaNeue-Bold"/>
              </a:rPr>
              <a:t>x </a:t>
            </a:r>
            <a:r>
              <a:rPr lang="en-US" dirty="0">
                <a:latin typeface="HelveticaNeue-Light"/>
              </a:rPr>
              <a:t>to </a:t>
            </a:r>
            <a:r>
              <a:rPr lang="en-US" b="1" dirty="0" smtClean="0">
                <a:latin typeface="HelveticaNeue-Bold"/>
              </a:rPr>
              <a:t>y</a:t>
            </a:r>
            <a:endParaRPr lang="en-US" b="1" dirty="0">
              <a:latin typeface="HelveticaNeue-Bold"/>
            </a:endParaRPr>
          </a:p>
        </p:txBody>
      </p:sp>
      <p:sp>
        <p:nvSpPr>
          <p:cNvPr id="5" name="Rectangle 4"/>
          <p:cNvSpPr/>
          <p:nvPr/>
        </p:nvSpPr>
        <p:spPr>
          <a:xfrm>
            <a:off x="406453" y="2726043"/>
            <a:ext cx="4257869" cy="923330"/>
          </a:xfrm>
          <a:prstGeom prst="rect">
            <a:avLst/>
          </a:prstGeom>
          <a:solidFill>
            <a:srgbClr val="FFC000"/>
          </a:solidFill>
        </p:spPr>
        <p:txBody>
          <a:bodyPr wrap="square">
            <a:spAutoFit/>
          </a:bodyPr>
          <a:lstStyle/>
          <a:p>
            <a:pPr algn="ctr"/>
            <a:r>
              <a:rPr lang="en-US" dirty="0" err="1">
                <a:latin typeface="HelveticaNeue-Light"/>
              </a:rPr>
              <a:t>fyi</a:t>
            </a:r>
            <a:r>
              <a:rPr lang="en-US" dirty="0">
                <a:latin typeface="HelveticaNeue-Light"/>
              </a:rPr>
              <a:t>: basically every NLP problem</a:t>
            </a:r>
          </a:p>
          <a:p>
            <a:pPr algn="ctr"/>
            <a:r>
              <a:rPr lang="en-US" dirty="0">
                <a:latin typeface="HelveticaNeue-Light"/>
              </a:rPr>
              <a:t>reduces to learning a mapping function</a:t>
            </a:r>
          </a:p>
          <a:p>
            <a:pPr algn="ctr"/>
            <a:r>
              <a:rPr lang="en-US" dirty="0">
                <a:latin typeface="HelveticaNeue-Light"/>
              </a:rPr>
              <a:t>with various definitions of </a:t>
            </a:r>
            <a:r>
              <a:rPr lang="en-US" b="1" dirty="0">
                <a:latin typeface="HelveticaNeue-Bold"/>
              </a:rPr>
              <a:t>x </a:t>
            </a:r>
            <a:r>
              <a:rPr lang="en-US" dirty="0">
                <a:latin typeface="HelveticaNeue-Light"/>
              </a:rPr>
              <a:t>and </a:t>
            </a:r>
            <a:r>
              <a:rPr lang="en-US" b="1" dirty="0">
                <a:latin typeface="HelveticaNeue-Bold"/>
              </a:rPr>
              <a:t>y</a:t>
            </a:r>
            <a:r>
              <a:rPr lang="en-US" dirty="0">
                <a:latin typeface="HelveticaNeue-Light"/>
              </a:rPr>
              <a:t>!</a:t>
            </a:r>
            <a:endParaRPr lang="en-IN" dirty="0"/>
          </a:p>
        </p:txBody>
      </p:sp>
      <p:pic>
        <p:nvPicPr>
          <p:cNvPr id="6" name="Picture 5"/>
          <p:cNvPicPr>
            <a:picLocks noChangeAspect="1"/>
          </p:cNvPicPr>
          <p:nvPr/>
        </p:nvPicPr>
        <p:blipFill>
          <a:blip r:embed="rId4"/>
          <a:stretch>
            <a:fillRect/>
          </a:stretch>
        </p:blipFill>
        <p:spPr>
          <a:xfrm>
            <a:off x="5405060" y="2651157"/>
            <a:ext cx="6569698" cy="3496374"/>
          </a:xfrm>
          <a:prstGeom prst="rect">
            <a:avLst/>
          </a:prstGeom>
        </p:spPr>
      </p:pic>
    </p:spTree>
    <p:extLst>
      <p:ext uri="{BB962C8B-B14F-4D97-AF65-F5344CB8AC3E}">
        <p14:creationId xmlns:p14="http://schemas.microsoft.com/office/powerpoint/2010/main" val="2300059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79991333"/>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a:t>
                      </a:r>
                      <a:endParaRPr lang="en-IN" sz="800" b="0" dirty="0" smtClean="0">
                        <a:solidFill>
                          <a:srgbClr val="FF0000"/>
                        </a:solidFill>
                      </a:endParaRP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2355388"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Text classification</a:t>
            </a:r>
            <a:endParaRPr lang="en-IN" sz="2400" dirty="0">
              <a:solidFill>
                <a:srgbClr val="FF0066"/>
              </a:solidFill>
            </a:endParaRPr>
          </a:p>
        </p:txBody>
      </p:sp>
      <p:pic>
        <p:nvPicPr>
          <p:cNvPr id="3" name="Picture 2"/>
          <p:cNvPicPr>
            <a:picLocks noChangeAspect="1"/>
          </p:cNvPicPr>
          <p:nvPr/>
        </p:nvPicPr>
        <p:blipFill>
          <a:blip r:embed="rId4"/>
          <a:stretch>
            <a:fillRect/>
          </a:stretch>
        </p:blipFill>
        <p:spPr>
          <a:xfrm>
            <a:off x="6105042" y="1112176"/>
            <a:ext cx="5976712" cy="4542810"/>
          </a:xfrm>
          <a:prstGeom prst="rect">
            <a:avLst/>
          </a:prstGeom>
        </p:spPr>
      </p:pic>
      <p:sp>
        <p:nvSpPr>
          <p:cNvPr id="7" name="Rectangle 6"/>
          <p:cNvSpPr/>
          <p:nvPr/>
        </p:nvSpPr>
        <p:spPr>
          <a:xfrm>
            <a:off x="202161" y="1315855"/>
            <a:ext cx="6478557" cy="2108269"/>
          </a:xfrm>
          <a:prstGeom prst="rect">
            <a:avLst/>
          </a:prstGeom>
        </p:spPr>
        <p:txBody>
          <a:bodyPr wrap="square">
            <a:spAutoFit/>
          </a:bodyPr>
          <a:lstStyle/>
          <a:p>
            <a:r>
              <a:rPr lang="en-US" sz="3600" i="1" dirty="0">
                <a:solidFill>
                  <a:srgbClr val="000000"/>
                </a:solidFill>
                <a:latin typeface="HelveticaNeue-LightItalic"/>
              </a:rPr>
              <a:t>f </a:t>
            </a:r>
            <a:r>
              <a:rPr lang="en-US" sz="3600" dirty="0">
                <a:solidFill>
                  <a:srgbClr val="000000"/>
                </a:solidFill>
                <a:latin typeface="HelveticaNeue-Light"/>
              </a:rPr>
              <a:t>can be hand-designed rules</a:t>
            </a:r>
          </a:p>
          <a:p>
            <a:r>
              <a:rPr lang="en-US" sz="3200" dirty="0">
                <a:solidFill>
                  <a:srgbClr val="000000"/>
                </a:solidFill>
                <a:latin typeface="HelveticaNeue-Light"/>
              </a:rPr>
              <a:t>• </a:t>
            </a:r>
            <a:r>
              <a:rPr lang="en-US" sz="2400" dirty="0">
                <a:solidFill>
                  <a:srgbClr val="000000"/>
                </a:solidFill>
                <a:latin typeface="HelveticaNeue-Light"/>
              </a:rPr>
              <a:t>if “won $10,000,000” in </a:t>
            </a:r>
            <a:r>
              <a:rPr lang="en-US" sz="2400" b="1" dirty="0">
                <a:solidFill>
                  <a:srgbClr val="000000"/>
                </a:solidFill>
                <a:latin typeface="HelveticaNeue-Bold"/>
              </a:rPr>
              <a:t>x</a:t>
            </a:r>
            <a:r>
              <a:rPr lang="en-US" sz="2400" dirty="0">
                <a:solidFill>
                  <a:srgbClr val="000000"/>
                </a:solidFill>
                <a:latin typeface="HelveticaNeue-Light"/>
              </a:rPr>
              <a:t>, </a:t>
            </a:r>
            <a:r>
              <a:rPr lang="en-US" sz="2400" b="1" dirty="0">
                <a:solidFill>
                  <a:srgbClr val="000000"/>
                </a:solidFill>
                <a:latin typeface="HelveticaNeue-Bold"/>
              </a:rPr>
              <a:t>y </a:t>
            </a:r>
            <a:r>
              <a:rPr lang="en-US" sz="2400" dirty="0">
                <a:solidFill>
                  <a:srgbClr val="000000"/>
                </a:solidFill>
                <a:latin typeface="HelveticaNeue-Light"/>
              </a:rPr>
              <a:t>= </a:t>
            </a:r>
            <a:r>
              <a:rPr lang="en-US" sz="2400" b="1" dirty="0">
                <a:solidFill>
                  <a:srgbClr val="000000"/>
                </a:solidFill>
                <a:latin typeface="HelveticaNeue-Bold"/>
              </a:rPr>
              <a:t>spam</a:t>
            </a:r>
          </a:p>
          <a:p>
            <a:r>
              <a:rPr lang="en-US" sz="3200" dirty="0">
                <a:solidFill>
                  <a:srgbClr val="000000"/>
                </a:solidFill>
                <a:latin typeface="HelveticaNeue-Light"/>
              </a:rPr>
              <a:t>• </a:t>
            </a:r>
            <a:r>
              <a:rPr lang="en-US" sz="2400" dirty="0">
                <a:solidFill>
                  <a:srgbClr val="000000"/>
                </a:solidFill>
                <a:latin typeface="HelveticaNeue-Light"/>
              </a:rPr>
              <a:t>if “CS585 Fall 2019” in </a:t>
            </a:r>
            <a:r>
              <a:rPr lang="en-US" sz="2400" b="1" dirty="0">
                <a:solidFill>
                  <a:srgbClr val="000000"/>
                </a:solidFill>
                <a:latin typeface="HelveticaNeue-Bold"/>
              </a:rPr>
              <a:t>x</a:t>
            </a:r>
            <a:r>
              <a:rPr lang="en-US" sz="2400" dirty="0">
                <a:solidFill>
                  <a:srgbClr val="000000"/>
                </a:solidFill>
                <a:latin typeface="HelveticaNeue-Light"/>
              </a:rPr>
              <a:t>, </a:t>
            </a:r>
            <a:r>
              <a:rPr lang="en-US" sz="2400" b="1" dirty="0">
                <a:solidFill>
                  <a:srgbClr val="000000"/>
                </a:solidFill>
                <a:latin typeface="HelveticaNeue-Bold"/>
              </a:rPr>
              <a:t>y </a:t>
            </a:r>
            <a:r>
              <a:rPr lang="en-US" sz="2400" dirty="0">
                <a:solidFill>
                  <a:srgbClr val="000000"/>
                </a:solidFill>
                <a:latin typeface="HelveticaNeue-Light"/>
              </a:rPr>
              <a:t>= </a:t>
            </a:r>
            <a:r>
              <a:rPr lang="en-US" sz="2400" b="1" dirty="0">
                <a:solidFill>
                  <a:srgbClr val="000000"/>
                </a:solidFill>
                <a:latin typeface="HelveticaNeue-Bold"/>
              </a:rPr>
              <a:t>not spam</a:t>
            </a:r>
          </a:p>
          <a:p>
            <a:endParaRPr lang="en-IN" sz="1100" dirty="0">
              <a:solidFill>
                <a:srgbClr val="000000"/>
              </a:solidFill>
              <a:latin typeface="GillSans"/>
            </a:endParaRPr>
          </a:p>
          <a:p>
            <a:r>
              <a:rPr lang="en-US" sz="2000" dirty="0">
                <a:solidFill>
                  <a:srgbClr val="C92606"/>
                </a:solidFill>
                <a:latin typeface="HelveticaNeue-Light"/>
              </a:rPr>
              <a:t>what are the drawbacks of this method?</a:t>
            </a:r>
            <a:endParaRPr lang="en-IN" sz="2400" dirty="0"/>
          </a:p>
        </p:txBody>
      </p:sp>
      <p:sp>
        <p:nvSpPr>
          <p:cNvPr id="8" name="Rectangle 7"/>
          <p:cNvSpPr/>
          <p:nvPr/>
        </p:nvSpPr>
        <p:spPr>
          <a:xfrm>
            <a:off x="202161" y="3861929"/>
            <a:ext cx="6096000" cy="2123658"/>
          </a:xfrm>
          <a:prstGeom prst="rect">
            <a:avLst/>
          </a:prstGeom>
        </p:spPr>
        <p:txBody>
          <a:bodyPr>
            <a:spAutoFit/>
          </a:bodyPr>
          <a:lstStyle/>
          <a:p>
            <a:r>
              <a:rPr lang="en-US" sz="3600" i="1" dirty="0">
                <a:latin typeface="HelveticaNeue-LightItalic"/>
              </a:rPr>
              <a:t>f </a:t>
            </a:r>
            <a:r>
              <a:rPr lang="en-US" sz="3600" dirty="0">
                <a:latin typeface="HelveticaNeue-Light"/>
              </a:rPr>
              <a:t>can be </a:t>
            </a:r>
            <a:r>
              <a:rPr lang="en-US" sz="3600" dirty="0">
                <a:latin typeface="HelveticaNeue"/>
              </a:rPr>
              <a:t>learned </a:t>
            </a:r>
            <a:r>
              <a:rPr lang="en-US" sz="3600" dirty="0">
                <a:latin typeface="HelveticaNeue-Light"/>
              </a:rPr>
              <a:t>from data</a:t>
            </a:r>
          </a:p>
          <a:p>
            <a:r>
              <a:rPr lang="en-US" sz="2800" dirty="0">
                <a:latin typeface="HelveticaNeue-Light"/>
              </a:rPr>
              <a:t>• </a:t>
            </a:r>
            <a:r>
              <a:rPr lang="en-US" sz="2000" dirty="0">
                <a:latin typeface="HelveticaNeue-Light"/>
              </a:rPr>
              <a:t>given </a:t>
            </a:r>
            <a:r>
              <a:rPr lang="en-US" sz="2000" dirty="0">
                <a:latin typeface="HelveticaNeue"/>
              </a:rPr>
              <a:t>training data </a:t>
            </a:r>
            <a:r>
              <a:rPr lang="en-US" sz="2000" dirty="0">
                <a:latin typeface="HelveticaNeue-Light"/>
              </a:rPr>
              <a:t>(already-labeled </a:t>
            </a:r>
            <a:r>
              <a:rPr lang="en-US" sz="2000" b="1" dirty="0" err="1">
                <a:latin typeface="HelveticaNeue-Bold"/>
              </a:rPr>
              <a:t>x,y</a:t>
            </a:r>
            <a:r>
              <a:rPr lang="en-US" sz="2000" b="1" dirty="0">
                <a:latin typeface="HelveticaNeue-Bold"/>
              </a:rPr>
              <a:t> </a:t>
            </a:r>
            <a:r>
              <a:rPr lang="en-US" sz="2000" dirty="0">
                <a:latin typeface="HelveticaNeue-Light"/>
              </a:rPr>
              <a:t>pairs)</a:t>
            </a:r>
          </a:p>
          <a:p>
            <a:r>
              <a:rPr lang="en-US" sz="2000" dirty="0">
                <a:latin typeface="HelveticaNeue-Light"/>
              </a:rPr>
              <a:t>learn </a:t>
            </a:r>
            <a:r>
              <a:rPr lang="en-US" sz="2000" i="1" dirty="0">
                <a:latin typeface="HelveticaNeue-LightItalic"/>
              </a:rPr>
              <a:t>f </a:t>
            </a:r>
            <a:r>
              <a:rPr lang="en-US" sz="2000" dirty="0">
                <a:latin typeface="HelveticaNeue-Light"/>
              </a:rPr>
              <a:t>by maximizing the likelihood of the</a:t>
            </a:r>
          </a:p>
          <a:p>
            <a:r>
              <a:rPr lang="en-IN" sz="2000" dirty="0">
                <a:latin typeface="HelveticaNeue-Light"/>
              </a:rPr>
              <a:t>training data</a:t>
            </a:r>
          </a:p>
          <a:p>
            <a:r>
              <a:rPr lang="en-US" sz="2800" dirty="0">
                <a:latin typeface="HelveticaNeue-Light"/>
              </a:rPr>
              <a:t>• </a:t>
            </a:r>
            <a:r>
              <a:rPr lang="en-US" sz="2000" dirty="0">
                <a:latin typeface="HelveticaNeue-Light"/>
              </a:rPr>
              <a:t>this is known as </a:t>
            </a:r>
            <a:r>
              <a:rPr lang="en-US" sz="2000" dirty="0">
                <a:latin typeface="HelveticaNeue"/>
              </a:rPr>
              <a:t>supervised learning</a:t>
            </a:r>
            <a:endParaRPr lang="en-IN" sz="2000" dirty="0"/>
          </a:p>
        </p:txBody>
      </p:sp>
    </p:spTree>
    <p:extLst>
      <p:ext uri="{BB962C8B-B14F-4D97-AF65-F5344CB8AC3E}">
        <p14:creationId xmlns:p14="http://schemas.microsoft.com/office/powerpoint/2010/main" val="3101639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7917492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a:t>
                      </a:r>
                      <a:endParaRPr lang="en-IN" sz="800" b="0" dirty="0" smtClean="0">
                        <a:solidFill>
                          <a:srgbClr val="FF0000"/>
                        </a:solidFill>
                      </a:endParaRP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2355388"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Text classification</a:t>
            </a:r>
            <a:endParaRPr lang="en-IN" sz="2400" dirty="0">
              <a:solidFill>
                <a:srgbClr val="FF0066"/>
              </a:solidFill>
            </a:endParaRPr>
          </a:p>
        </p:txBody>
      </p:sp>
      <p:pic>
        <p:nvPicPr>
          <p:cNvPr id="4" name="Picture 3"/>
          <p:cNvPicPr>
            <a:picLocks noChangeAspect="1"/>
          </p:cNvPicPr>
          <p:nvPr/>
        </p:nvPicPr>
        <p:blipFill>
          <a:blip r:embed="rId4"/>
          <a:stretch>
            <a:fillRect/>
          </a:stretch>
        </p:blipFill>
        <p:spPr>
          <a:xfrm>
            <a:off x="5398094" y="1542989"/>
            <a:ext cx="6683660" cy="4044536"/>
          </a:xfrm>
          <a:prstGeom prst="rect">
            <a:avLst/>
          </a:prstGeom>
        </p:spPr>
      </p:pic>
      <p:pic>
        <p:nvPicPr>
          <p:cNvPr id="5" name="Picture 4"/>
          <p:cNvPicPr>
            <a:picLocks noChangeAspect="1"/>
          </p:cNvPicPr>
          <p:nvPr/>
        </p:nvPicPr>
        <p:blipFill>
          <a:blip r:embed="rId5"/>
          <a:stretch>
            <a:fillRect/>
          </a:stretch>
        </p:blipFill>
        <p:spPr>
          <a:xfrm>
            <a:off x="168485" y="3523643"/>
            <a:ext cx="5160948" cy="762165"/>
          </a:xfrm>
          <a:prstGeom prst="rect">
            <a:avLst/>
          </a:prstGeom>
        </p:spPr>
      </p:pic>
    </p:spTree>
    <p:extLst>
      <p:ext uri="{BB962C8B-B14F-4D97-AF65-F5344CB8AC3E}">
        <p14:creationId xmlns:p14="http://schemas.microsoft.com/office/powerpoint/2010/main" val="1388264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638932417"/>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a:t>
                      </a:r>
                      <a:endParaRPr lang="en-IN" sz="800" b="0" dirty="0" smtClean="0">
                        <a:solidFill>
                          <a:srgbClr val="FF0000"/>
                        </a:solidFill>
                      </a:endParaRP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pic>
        <p:nvPicPr>
          <p:cNvPr id="3" name="Picture 2"/>
          <p:cNvPicPr>
            <a:picLocks noChangeAspect="1"/>
          </p:cNvPicPr>
          <p:nvPr/>
        </p:nvPicPr>
        <p:blipFill>
          <a:blip r:embed="rId4"/>
          <a:stretch>
            <a:fillRect/>
          </a:stretch>
        </p:blipFill>
        <p:spPr>
          <a:xfrm>
            <a:off x="2792443" y="1756265"/>
            <a:ext cx="6607113" cy="3345470"/>
          </a:xfrm>
          <a:prstGeom prst="rect">
            <a:avLst/>
          </a:prstGeom>
        </p:spPr>
      </p:pic>
      <p:sp>
        <p:nvSpPr>
          <p:cNvPr id="17" name="TextBox 16"/>
          <p:cNvSpPr txBox="1"/>
          <p:nvPr/>
        </p:nvSpPr>
        <p:spPr>
          <a:xfrm>
            <a:off x="180000" y="828000"/>
            <a:ext cx="5028941"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Representation of Text</a:t>
            </a:r>
            <a:r>
              <a:rPr lang="en-IN" sz="2400" dirty="0"/>
              <a:t> |</a:t>
            </a:r>
            <a:r>
              <a:rPr lang="en-IN" sz="2400" dirty="0" smtClean="0">
                <a:solidFill>
                  <a:srgbClr val="FF0066"/>
                </a:solidFill>
              </a:rPr>
              <a:t> </a:t>
            </a:r>
            <a:r>
              <a:rPr lang="en-IN" sz="2400" dirty="0" smtClean="0">
                <a:solidFill>
                  <a:srgbClr val="0000FF"/>
                </a:solidFill>
              </a:rPr>
              <a:t>Bag-Of-Words</a:t>
            </a:r>
            <a:endParaRPr lang="en-IN" sz="2400" dirty="0">
              <a:solidFill>
                <a:srgbClr val="0000FF"/>
              </a:solidFill>
            </a:endParaRPr>
          </a:p>
        </p:txBody>
      </p:sp>
    </p:spTree>
    <p:extLst>
      <p:ext uri="{BB962C8B-B14F-4D97-AF65-F5344CB8AC3E}">
        <p14:creationId xmlns:p14="http://schemas.microsoft.com/office/powerpoint/2010/main" val="9993817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308981775"/>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a:t>
                      </a:r>
                      <a:endParaRPr lang="en-IN" sz="800" b="0" dirty="0" smtClean="0">
                        <a:solidFill>
                          <a:srgbClr val="FF0000"/>
                        </a:solidFill>
                      </a:endParaRP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5028941"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Representation of Text</a:t>
            </a:r>
            <a:r>
              <a:rPr lang="en-IN" sz="2400" dirty="0"/>
              <a:t> |</a:t>
            </a:r>
            <a:r>
              <a:rPr lang="en-IN" sz="2400" dirty="0" smtClean="0">
                <a:solidFill>
                  <a:srgbClr val="FF0066"/>
                </a:solidFill>
              </a:rPr>
              <a:t> </a:t>
            </a:r>
            <a:r>
              <a:rPr lang="en-IN" sz="2400" dirty="0" smtClean="0">
                <a:solidFill>
                  <a:srgbClr val="0000FF"/>
                </a:solidFill>
              </a:rPr>
              <a:t>Bag-Of-Words</a:t>
            </a:r>
            <a:endParaRPr lang="en-IN" sz="2400" dirty="0">
              <a:solidFill>
                <a:srgbClr val="0000FF"/>
              </a:solidFill>
            </a:endParaRPr>
          </a:p>
        </p:txBody>
      </p:sp>
      <mc:AlternateContent xmlns:mc="http://schemas.openxmlformats.org/markup-compatibility/2006">
        <mc:Choice xmlns:a14="http://schemas.microsoft.com/office/drawing/2010/main" Requires="a14">
          <p:sp>
            <p:nvSpPr>
              <p:cNvPr id="4" name="Rectangle 3"/>
              <p:cNvSpPr/>
              <p:nvPr/>
            </p:nvSpPr>
            <p:spPr>
              <a:xfrm>
                <a:off x="189331" y="1313815"/>
                <a:ext cx="8789738" cy="3454792"/>
              </a:xfrm>
              <a:prstGeom prst="rect">
                <a:avLst/>
              </a:prstGeom>
            </p:spPr>
            <p:txBody>
              <a:bodyPr wrap="square">
                <a:spAutoFit/>
              </a:bodyPr>
              <a:lstStyle/>
              <a:p>
                <a:r>
                  <a:rPr lang="en-IN" sz="4000" dirty="0" smtClean="0">
                    <a:latin typeface="HelveticaNeue-Light"/>
                  </a:rPr>
                  <a:t>how to estimate p(sentence)?</a:t>
                </a:r>
              </a:p>
              <a:p>
                <a:endParaRPr lang="en-IN" sz="1050" dirty="0">
                  <a:latin typeface="GillSans"/>
                </a:endParaRPr>
              </a:p>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𝑝</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𝑤</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𝑤</m:t>
                          </m:r>
                        </m:e>
                        <m:sub>
                          <m:r>
                            <a:rPr lang="en-IN" sz="2400" b="0" i="1" smtClean="0">
                              <a:latin typeface="Cambria Math" panose="02040503050406030204" pitchFamily="18" charset="0"/>
                            </a:rPr>
                            <m:t>2</m:t>
                          </m:r>
                        </m:sub>
                      </m:sSub>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𝑤</m:t>
                          </m:r>
                        </m:e>
                        <m:sub>
                          <m:r>
                            <a:rPr lang="en-IN" sz="2400" b="0" i="1" smtClean="0">
                              <a:latin typeface="Cambria Math" panose="02040503050406030204" pitchFamily="18" charset="0"/>
                            </a:rPr>
                            <m:t>3</m:t>
                          </m:r>
                        </m:sub>
                      </m:sSub>
                      <m:r>
                        <a:rPr lang="en-IN" sz="2400" i="1">
                          <a:latin typeface="Cambria Math" panose="02040503050406030204" pitchFamily="18" charset="0"/>
                        </a:rPr>
                        <m:t>,</m:t>
                      </m:r>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𝑤</m:t>
                          </m:r>
                        </m:e>
                        <m:sub>
                          <m:r>
                            <a:rPr lang="en-IN" sz="2400" b="0" i="1" smtClean="0">
                              <a:latin typeface="Cambria Math" panose="02040503050406030204" pitchFamily="18" charset="0"/>
                            </a:rPr>
                            <m:t>𝑛</m:t>
                          </m:r>
                        </m:sub>
                      </m:sSub>
                      <m:r>
                        <a:rPr lang="en-IN" sz="2400" b="0" i="1" smtClean="0">
                          <a:latin typeface="Cambria Math" panose="02040503050406030204" pitchFamily="18" charset="0"/>
                        </a:rPr>
                        <m:t>)</m:t>
                      </m:r>
                    </m:oMath>
                  </m:oMathPara>
                </a14:m>
                <a:endParaRPr lang="en-IN" sz="2400" i="1" dirty="0" smtClean="0">
                  <a:latin typeface="Script"/>
                </a:endParaRPr>
              </a:p>
              <a:p>
                <a:pPr algn="ctr"/>
                <a:r>
                  <a:rPr lang="en-US" sz="2400" dirty="0" smtClean="0">
                    <a:latin typeface="HelveticaNeue-Light"/>
                  </a:rPr>
                  <a:t>we </a:t>
                </a:r>
                <a:r>
                  <a:rPr lang="en-US" sz="2400" dirty="0">
                    <a:latin typeface="HelveticaNeue-Light"/>
                  </a:rPr>
                  <a:t>could </a:t>
                </a:r>
                <a:r>
                  <a:rPr lang="en-US" sz="2400" dirty="0">
                    <a:solidFill>
                      <a:srgbClr val="0000FF"/>
                    </a:solidFill>
                    <a:latin typeface="HelveticaNeue-Light"/>
                  </a:rPr>
                  <a:t>count</a:t>
                </a:r>
                <a:r>
                  <a:rPr lang="en-US" sz="2400" dirty="0">
                    <a:latin typeface="HelveticaNeue-Light"/>
                  </a:rPr>
                  <a:t> all occurrences of the sequence</a:t>
                </a:r>
              </a:p>
              <a:p>
                <a:pPr algn="ctr"/>
                <a:r>
                  <a:rPr lang="en-US" sz="2400" dirty="0">
                    <a:latin typeface="HelveticaNeue-Light"/>
                  </a:rPr>
                  <a:t>in some large dataset and normalize by the number of</a:t>
                </a:r>
              </a:p>
              <a:p>
                <a:pPr algn="ctr"/>
                <a:r>
                  <a:rPr lang="en-US" sz="2400" dirty="0">
                    <a:latin typeface="HelveticaNeue-Light"/>
                  </a:rPr>
                  <a:t>sequences of length </a:t>
                </a:r>
                <a:r>
                  <a:rPr lang="en-US" sz="2400" i="1" dirty="0">
                    <a:latin typeface="HelveticaNeue-LightItalic"/>
                  </a:rPr>
                  <a:t>n </a:t>
                </a:r>
                <a:r>
                  <a:rPr lang="en-US" sz="2400" dirty="0">
                    <a:latin typeface="HelveticaNeue-Light"/>
                  </a:rPr>
                  <a:t>in that dataset</a:t>
                </a:r>
              </a:p>
              <a:p>
                <a:pPr algn="ctr"/>
                <a14:m>
                  <m:oMathPara xmlns:m="http://schemas.openxmlformats.org/officeDocument/2006/math">
                    <m:oMathParaPr>
                      <m:jc m:val="centerGroup"/>
                    </m:oMathParaPr>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rPr>
                            <m:t>𝑤</m:t>
                          </m:r>
                        </m:e>
                        <m:sub>
                          <m:r>
                            <a:rPr lang="en-IN" sz="2400" i="1">
                              <a:latin typeface="Cambria Math" panose="02040503050406030204" pitchFamily="18" charset="0"/>
                            </a:rPr>
                            <m:t>1</m:t>
                          </m:r>
                        </m:sub>
                      </m:sSub>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𝑤</m:t>
                          </m:r>
                        </m:e>
                        <m:sub>
                          <m:r>
                            <a:rPr lang="en-IN" sz="2400" i="1">
                              <a:latin typeface="Cambria Math" panose="02040503050406030204" pitchFamily="18" charset="0"/>
                            </a:rPr>
                            <m:t>2</m:t>
                          </m:r>
                        </m:sub>
                      </m:sSub>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𝑤</m:t>
                          </m:r>
                        </m:e>
                        <m:sub>
                          <m:r>
                            <a:rPr lang="en-IN" sz="2400" i="1">
                              <a:latin typeface="Cambria Math" panose="02040503050406030204" pitchFamily="18" charset="0"/>
                            </a:rPr>
                            <m:t>3</m:t>
                          </m:r>
                        </m:sub>
                      </m:sSub>
                      <m:r>
                        <a:rPr lang="en-IN" sz="2400" i="1">
                          <a:latin typeface="Cambria Math" panose="02040503050406030204" pitchFamily="18" charset="0"/>
                        </a:rPr>
                        <m:t>,</m:t>
                      </m:r>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𝑤</m:t>
                          </m:r>
                        </m:e>
                        <m:sub>
                          <m:r>
                            <a:rPr lang="en-IN" sz="2400" i="1">
                              <a:latin typeface="Cambria Math" panose="02040503050406030204" pitchFamily="18" charset="0"/>
                            </a:rPr>
                            <m:t>𝑛</m:t>
                          </m:r>
                        </m:sub>
                      </m:sSub>
                    </m:oMath>
                  </m:oMathPara>
                </a14:m>
                <a:endParaRPr lang="en-US" sz="2400" dirty="0" smtClean="0">
                  <a:latin typeface="HelveticaNeue-Light"/>
                </a:endParaRPr>
              </a:p>
              <a:p>
                <a:pPr algn="ctr"/>
                <a:endParaRPr lang="en-US" sz="2400" dirty="0" smtClean="0">
                  <a:latin typeface="HelveticaNeue-Light"/>
                </a:endParaRPr>
              </a:p>
              <a:p>
                <a:pPr algn="ctr"/>
                <a:r>
                  <a:rPr lang="en-US" sz="2400" dirty="0" smtClean="0">
                    <a:solidFill>
                      <a:srgbClr val="FF0066"/>
                    </a:solidFill>
                    <a:latin typeface="HelveticaNeue-Light"/>
                  </a:rPr>
                  <a:t>how </a:t>
                </a:r>
                <a:r>
                  <a:rPr lang="en-US" sz="2400" dirty="0">
                    <a:solidFill>
                      <a:srgbClr val="FF0066"/>
                    </a:solidFill>
                    <a:latin typeface="HelveticaNeue-Light"/>
                  </a:rPr>
                  <a:t>many </a:t>
                </a:r>
                <a:r>
                  <a:rPr lang="en-US" sz="2400" i="1" dirty="0">
                    <a:solidFill>
                      <a:srgbClr val="FF0066"/>
                    </a:solidFill>
                    <a:latin typeface="HelveticaNeue-LightItalic"/>
                  </a:rPr>
                  <a:t>parameters </a:t>
                </a:r>
                <a:r>
                  <a:rPr lang="en-US" sz="2400" dirty="0">
                    <a:solidFill>
                      <a:srgbClr val="FF0066"/>
                    </a:solidFill>
                    <a:latin typeface="HelveticaNeue-Light"/>
                  </a:rPr>
                  <a:t>would this require?</a:t>
                </a:r>
                <a:endParaRPr lang="en-IN" sz="2400" dirty="0">
                  <a:solidFill>
                    <a:srgbClr val="FF0066"/>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189331" y="1313815"/>
                <a:ext cx="8789738" cy="3454792"/>
              </a:xfrm>
              <a:prstGeom prst="rect">
                <a:avLst/>
              </a:prstGeom>
              <a:blipFill rotWithShape="0">
                <a:blip r:embed="rId4"/>
                <a:stretch>
                  <a:fillRect l="-2427" t="-3180" b="-3004"/>
                </a:stretch>
              </a:blipFill>
            </p:spPr>
            <p:txBody>
              <a:bodyPr/>
              <a:lstStyle/>
              <a:p>
                <a:r>
                  <a:rPr lang="en-IN">
                    <a:noFill/>
                  </a:rPr>
                  <a:t> </a:t>
                </a:r>
              </a:p>
            </p:txBody>
          </p:sp>
        </mc:Fallback>
      </mc:AlternateContent>
      <p:sp>
        <p:nvSpPr>
          <p:cNvPr id="5" name="TextBox 4"/>
          <p:cNvSpPr txBox="1"/>
          <p:nvPr/>
        </p:nvSpPr>
        <p:spPr>
          <a:xfrm>
            <a:off x="9965093" y="4245387"/>
            <a:ext cx="1640193" cy="523220"/>
          </a:xfrm>
          <a:prstGeom prst="rect">
            <a:avLst/>
          </a:prstGeom>
          <a:noFill/>
          <a:ln w="28575">
            <a:solidFill>
              <a:srgbClr val="FF0000"/>
            </a:solidFill>
          </a:ln>
        </p:spPr>
        <p:txBody>
          <a:bodyPr wrap="none" rtlCol="0">
            <a:spAutoFit/>
          </a:bodyPr>
          <a:lstStyle/>
          <a:p>
            <a:r>
              <a:rPr lang="en-IN" sz="2800" dirty="0" smtClean="0"/>
              <a:t>Wikipedia</a:t>
            </a:r>
            <a:endParaRPr lang="en-IN" sz="2800" dirty="0"/>
          </a:p>
        </p:txBody>
      </p:sp>
      <p:cxnSp>
        <p:nvCxnSpPr>
          <p:cNvPr id="7" name="Curved Connector 6"/>
          <p:cNvCxnSpPr>
            <a:stCxn id="5" idx="1"/>
            <a:endCxn id="10" idx="3"/>
          </p:cNvCxnSpPr>
          <p:nvPr/>
        </p:nvCxnSpPr>
        <p:spPr>
          <a:xfrm rot="10800000">
            <a:off x="3890865" y="3078849"/>
            <a:ext cx="6074228" cy="142814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015412" y="2887239"/>
            <a:ext cx="1875453" cy="383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683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9160969" cy="461665"/>
          </a:xfrm>
          <a:prstGeom prst="rect">
            <a:avLst/>
          </a:prstGeom>
          <a:solidFill>
            <a:schemeClr val="accent2">
              <a:lumMod val="20000"/>
              <a:lumOff val="80000"/>
            </a:schemeClr>
          </a:solidFill>
        </p:spPr>
        <p:txBody>
          <a:bodyPr wrap="none" rtlCol="0">
            <a:spAutoFit/>
          </a:bodyPr>
          <a:lstStyle/>
          <a:p>
            <a:r>
              <a:rPr lang="en-IN" sz="2400" dirty="0">
                <a:solidFill>
                  <a:srgbClr val="FF0066"/>
                </a:solidFill>
              </a:rPr>
              <a:t>Representation of Text</a:t>
            </a:r>
            <a:r>
              <a:rPr lang="en-IN" sz="2400" dirty="0"/>
              <a:t> </a:t>
            </a:r>
            <a:r>
              <a:rPr lang="en-IN" sz="2400" dirty="0" smtClean="0"/>
              <a:t>|</a:t>
            </a:r>
            <a:r>
              <a:rPr lang="en-IN" sz="2400" dirty="0" smtClean="0">
                <a:solidFill>
                  <a:srgbClr val="FF0066"/>
                </a:solidFill>
              </a:rPr>
              <a:t> </a:t>
            </a:r>
            <a:r>
              <a:rPr lang="en-IN" sz="2400" dirty="0" smtClean="0">
                <a:solidFill>
                  <a:srgbClr val="0000FF"/>
                </a:solidFill>
              </a:rPr>
              <a:t>Bag-Of-Words </a:t>
            </a:r>
            <a:r>
              <a:rPr lang="en-IN" sz="2400" dirty="0" smtClean="0"/>
              <a:t>| Example of </a:t>
            </a:r>
            <a:r>
              <a:rPr lang="en-IN" sz="2400" dirty="0"/>
              <a:t>Text classification </a:t>
            </a:r>
            <a:endParaRPr lang="en-IN" sz="2400" dirty="0"/>
          </a:p>
        </p:txBody>
      </p:sp>
      <p:sp>
        <p:nvSpPr>
          <p:cNvPr id="3" name="Rectangle 2"/>
          <p:cNvSpPr/>
          <p:nvPr/>
        </p:nvSpPr>
        <p:spPr>
          <a:xfrm>
            <a:off x="3735272" y="1350218"/>
            <a:ext cx="4445448" cy="461665"/>
          </a:xfrm>
          <a:prstGeom prst="rect">
            <a:avLst/>
          </a:prstGeom>
        </p:spPr>
        <p:txBody>
          <a:bodyPr wrap="none">
            <a:spAutoFit/>
          </a:bodyPr>
          <a:lstStyle/>
          <a:p>
            <a:r>
              <a:rPr lang="en-US" sz="2400" dirty="0" err="1">
                <a:solidFill>
                  <a:srgbClr val="C92606"/>
                </a:solidFill>
                <a:latin typeface="HelveticaNeue-Light"/>
              </a:rPr>
              <a:t>i</a:t>
            </a:r>
            <a:r>
              <a:rPr lang="en-US" sz="2400" dirty="0">
                <a:solidFill>
                  <a:srgbClr val="C92606"/>
                </a:solidFill>
                <a:latin typeface="HelveticaNeue-Light"/>
              </a:rPr>
              <a:t> hate the actor </a:t>
            </a:r>
            <a:r>
              <a:rPr lang="en-US" sz="2400" dirty="0" err="1">
                <a:solidFill>
                  <a:srgbClr val="C92606"/>
                </a:solidFill>
                <a:latin typeface="HelveticaNeue-Light"/>
              </a:rPr>
              <a:t>i</a:t>
            </a:r>
            <a:r>
              <a:rPr lang="en-US" sz="2400" dirty="0">
                <a:solidFill>
                  <a:srgbClr val="C92606"/>
                </a:solidFill>
                <a:latin typeface="HelveticaNeue-Light"/>
              </a:rPr>
              <a:t> love the movie</a:t>
            </a:r>
            <a:endParaRPr lang="en-IN" sz="2400" dirty="0"/>
          </a:p>
        </p:txBody>
      </p:sp>
      <p:pic>
        <p:nvPicPr>
          <p:cNvPr id="6" name="Picture 5"/>
          <p:cNvPicPr>
            <a:picLocks noChangeAspect="1"/>
          </p:cNvPicPr>
          <p:nvPr/>
        </p:nvPicPr>
        <p:blipFill>
          <a:blip r:embed="rId4"/>
          <a:stretch>
            <a:fillRect/>
          </a:stretch>
        </p:blipFill>
        <p:spPr>
          <a:xfrm>
            <a:off x="4151899" y="1857035"/>
            <a:ext cx="3612193" cy="3292125"/>
          </a:xfrm>
          <a:prstGeom prst="rect">
            <a:avLst/>
          </a:prstGeom>
        </p:spPr>
      </p:pic>
      <p:sp>
        <p:nvSpPr>
          <p:cNvPr id="8" name="Rectangle 7"/>
          <p:cNvSpPr/>
          <p:nvPr/>
        </p:nvSpPr>
        <p:spPr>
          <a:xfrm>
            <a:off x="3029339" y="5389242"/>
            <a:ext cx="5806752" cy="830997"/>
          </a:xfrm>
          <a:prstGeom prst="rect">
            <a:avLst/>
          </a:prstGeom>
        </p:spPr>
        <p:txBody>
          <a:bodyPr wrap="square">
            <a:spAutoFit/>
          </a:bodyPr>
          <a:lstStyle/>
          <a:p>
            <a:pPr algn="ctr"/>
            <a:r>
              <a:rPr lang="en-IN" sz="2400" dirty="0">
                <a:solidFill>
                  <a:srgbClr val="000000"/>
                </a:solidFill>
                <a:latin typeface="HelveticaNeue-Light"/>
              </a:rPr>
              <a:t>equivalent representation to:</a:t>
            </a:r>
          </a:p>
          <a:p>
            <a:pPr algn="ctr"/>
            <a:r>
              <a:rPr lang="en-US" sz="2400" dirty="0">
                <a:solidFill>
                  <a:srgbClr val="C92606"/>
                </a:solidFill>
                <a:latin typeface="HelveticaNeue-Light"/>
              </a:rPr>
              <a:t>actor </a:t>
            </a:r>
            <a:r>
              <a:rPr lang="en-US" sz="2400" dirty="0" err="1">
                <a:solidFill>
                  <a:srgbClr val="C92606"/>
                </a:solidFill>
                <a:latin typeface="HelveticaNeue-Light"/>
              </a:rPr>
              <a:t>i</a:t>
            </a:r>
            <a:r>
              <a:rPr lang="en-US" sz="2400" dirty="0">
                <a:solidFill>
                  <a:srgbClr val="C92606"/>
                </a:solidFill>
                <a:latin typeface="HelveticaNeue-Light"/>
              </a:rPr>
              <a:t> </a:t>
            </a:r>
            <a:r>
              <a:rPr lang="en-US" sz="2400" dirty="0" err="1">
                <a:solidFill>
                  <a:srgbClr val="C92606"/>
                </a:solidFill>
                <a:latin typeface="HelveticaNeue-Light"/>
              </a:rPr>
              <a:t>i</a:t>
            </a:r>
            <a:r>
              <a:rPr lang="en-US" sz="2400" dirty="0">
                <a:solidFill>
                  <a:srgbClr val="C92606"/>
                </a:solidFill>
                <a:latin typeface="HelveticaNeue-Light"/>
              </a:rPr>
              <a:t> the love the movie hate</a:t>
            </a:r>
            <a:endParaRPr lang="en-IN" sz="2400" dirty="0"/>
          </a:p>
        </p:txBody>
      </p:sp>
    </p:spTree>
    <p:extLst>
      <p:ext uri="{BB962C8B-B14F-4D97-AF65-F5344CB8AC3E}">
        <p14:creationId xmlns:p14="http://schemas.microsoft.com/office/powerpoint/2010/main" val="4107272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pic>
        <p:nvPicPr>
          <p:cNvPr id="9" name="Picture 8"/>
          <p:cNvPicPr>
            <a:picLocks noChangeAspect="1"/>
          </p:cNvPicPr>
          <p:nvPr/>
        </p:nvPicPr>
        <p:blipFill>
          <a:blip r:embed="rId4"/>
          <a:stretch>
            <a:fillRect/>
          </a:stretch>
        </p:blipFill>
        <p:spPr>
          <a:xfrm>
            <a:off x="5929768" y="1654771"/>
            <a:ext cx="6151986" cy="4186078"/>
          </a:xfrm>
          <a:prstGeom prst="rect">
            <a:avLst/>
          </a:prstGeom>
        </p:spPr>
      </p:pic>
      <p:sp>
        <p:nvSpPr>
          <p:cNvPr id="11" name="Rectangle 10"/>
          <p:cNvSpPr/>
          <p:nvPr/>
        </p:nvSpPr>
        <p:spPr>
          <a:xfrm>
            <a:off x="168485" y="1410931"/>
            <a:ext cx="6096000" cy="1200329"/>
          </a:xfrm>
          <a:prstGeom prst="rect">
            <a:avLst/>
          </a:prstGeom>
        </p:spPr>
        <p:txBody>
          <a:bodyPr>
            <a:spAutoFit/>
          </a:bodyPr>
          <a:lstStyle/>
          <a:p>
            <a:pPr algn="just"/>
            <a:r>
              <a:rPr lang="en-US" dirty="0">
                <a:latin typeface="HelveticaNeue-Light"/>
              </a:rPr>
              <a:t>models that estimate </a:t>
            </a:r>
            <a:r>
              <a:rPr lang="en-US" i="1" dirty="0">
                <a:latin typeface="HelveticaNeue-LightItalic"/>
              </a:rPr>
              <a:t>p</a:t>
            </a:r>
            <a:r>
              <a:rPr lang="en-US" dirty="0">
                <a:latin typeface="HelveticaNeue-Light"/>
              </a:rPr>
              <a:t>(text) are </a:t>
            </a:r>
            <a:r>
              <a:rPr lang="en-US" dirty="0" smtClean="0">
                <a:latin typeface="HelveticaNeue-Light"/>
              </a:rPr>
              <a:t>called </a:t>
            </a:r>
            <a:r>
              <a:rPr lang="en-US" b="1" dirty="0" smtClean="0">
                <a:latin typeface="HelveticaNeue-Bold"/>
              </a:rPr>
              <a:t>language </a:t>
            </a:r>
            <a:r>
              <a:rPr lang="en-US" b="1" dirty="0">
                <a:latin typeface="HelveticaNeue-Bold"/>
              </a:rPr>
              <a:t>models</a:t>
            </a:r>
            <a:r>
              <a:rPr lang="en-US" dirty="0">
                <a:latin typeface="HelveticaNeue-Light"/>
              </a:rPr>
              <a:t>. we will be seeing a lot </a:t>
            </a:r>
            <a:r>
              <a:rPr lang="en-US" dirty="0" smtClean="0">
                <a:latin typeface="HelveticaNeue-Light"/>
              </a:rPr>
              <a:t>of these </a:t>
            </a:r>
            <a:r>
              <a:rPr lang="en-US" dirty="0">
                <a:latin typeface="HelveticaNeue-Light"/>
              </a:rPr>
              <a:t>in the rest of the class. naive </a:t>
            </a:r>
            <a:r>
              <a:rPr lang="en-US" dirty="0" smtClean="0">
                <a:latin typeface="HelveticaNeue-Light"/>
              </a:rPr>
              <a:t>Bayes uses </a:t>
            </a:r>
            <a:r>
              <a:rPr lang="en-US" dirty="0">
                <a:latin typeface="HelveticaNeue-Light"/>
              </a:rPr>
              <a:t>a unigram language model, which is the</a:t>
            </a:r>
          </a:p>
          <a:p>
            <a:pPr algn="just"/>
            <a:r>
              <a:rPr lang="en-IN" dirty="0">
                <a:latin typeface="HelveticaNeue-Light"/>
              </a:rPr>
              <a:t>simplest possible LM.</a:t>
            </a:r>
            <a:endParaRPr lang="en-IN" dirty="0"/>
          </a:p>
        </p:txBody>
      </p:sp>
      <p:pic>
        <p:nvPicPr>
          <p:cNvPr id="17" name="Picture 16"/>
          <p:cNvPicPr>
            <a:picLocks noChangeAspect="1"/>
          </p:cNvPicPr>
          <p:nvPr/>
        </p:nvPicPr>
        <p:blipFill>
          <a:blip r:embed="rId5"/>
          <a:stretch>
            <a:fillRect/>
          </a:stretch>
        </p:blipFill>
        <p:spPr>
          <a:xfrm>
            <a:off x="292054" y="2791327"/>
            <a:ext cx="4983156" cy="3614392"/>
          </a:xfrm>
          <a:prstGeom prst="rect">
            <a:avLst/>
          </a:prstGeom>
        </p:spPr>
      </p:pic>
      <p:sp>
        <p:nvSpPr>
          <p:cNvPr id="20" name="TextBox 19"/>
          <p:cNvSpPr txBox="1"/>
          <p:nvPr/>
        </p:nvSpPr>
        <p:spPr>
          <a:xfrm>
            <a:off x="180000" y="828000"/>
            <a:ext cx="9160969" cy="461665"/>
          </a:xfrm>
          <a:prstGeom prst="rect">
            <a:avLst/>
          </a:prstGeom>
          <a:solidFill>
            <a:schemeClr val="accent2">
              <a:lumMod val="20000"/>
              <a:lumOff val="80000"/>
            </a:schemeClr>
          </a:solidFill>
        </p:spPr>
        <p:txBody>
          <a:bodyPr wrap="none" rtlCol="0">
            <a:spAutoFit/>
          </a:bodyPr>
          <a:lstStyle/>
          <a:p>
            <a:r>
              <a:rPr lang="en-IN" sz="2400" dirty="0">
                <a:solidFill>
                  <a:srgbClr val="FF0066"/>
                </a:solidFill>
              </a:rPr>
              <a:t>Representation of Text</a:t>
            </a:r>
            <a:r>
              <a:rPr lang="en-IN" sz="2400" dirty="0"/>
              <a:t> </a:t>
            </a:r>
            <a:r>
              <a:rPr lang="en-IN" sz="2400" dirty="0" smtClean="0"/>
              <a:t>|</a:t>
            </a:r>
            <a:r>
              <a:rPr lang="en-IN" sz="2400" dirty="0" smtClean="0">
                <a:solidFill>
                  <a:srgbClr val="FF0066"/>
                </a:solidFill>
              </a:rPr>
              <a:t> </a:t>
            </a:r>
            <a:r>
              <a:rPr lang="en-IN" sz="2400" dirty="0" smtClean="0">
                <a:solidFill>
                  <a:srgbClr val="0000FF"/>
                </a:solidFill>
              </a:rPr>
              <a:t>Bag-Of-Words </a:t>
            </a:r>
            <a:r>
              <a:rPr lang="en-IN" sz="2400" dirty="0" smtClean="0"/>
              <a:t>| Example of </a:t>
            </a:r>
            <a:r>
              <a:rPr lang="en-IN" sz="2400" dirty="0"/>
              <a:t>Text classification </a:t>
            </a:r>
            <a:endParaRPr lang="en-IN" sz="2400" dirty="0"/>
          </a:p>
        </p:txBody>
      </p:sp>
    </p:spTree>
    <p:extLst>
      <p:ext uri="{BB962C8B-B14F-4D97-AF65-F5344CB8AC3E}">
        <p14:creationId xmlns:p14="http://schemas.microsoft.com/office/powerpoint/2010/main" val="402949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5028941"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Representation of Text </a:t>
            </a:r>
            <a:r>
              <a:rPr lang="en-IN" sz="2400" dirty="0" smtClean="0"/>
              <a:t>|</a:t>
            </a:r>
            <a:r>
              <a:rPr lang="en-IN" sz="2400" dirty="0" smtClean="0">
                <a:solidFill>
                  <a:srgbClr val="FF0066"/>
                </a:solidFill>
              </a:rPr>
              <a:t> </a:t>
            </a:r>
            <a:r>
              <a:rPr lang="en-IN" sz="2400" dirty="0" smtClean="0">
                <a:solidFill>
                  <a:srgbClr val="0000FF"/>
                </a:solidFill>
              </a:rPr>
              <a:t>Bag-Of-Words</a:t>
            </a:r>
            <a:endParaRPr lang="en-IN" sz="2400" dirty="0"/>
          </a:p>
        </p:txBody>
      </p:sp>
      <p:pic>
        <p:nvPicPr>
          <p:cNvPr id="18" name="Picture 17"/>
          <p:cNvPicPr>
            <a:picLocks noChangeAspect="1"/>
          </p:cNvPicPr>
          <p:nvPr/>
        </p:nvPicPr>
        <p:blipFill rotWithShape="1">
          <a:blip r:embed="rId4"/>
          <a:srcRect b="11341"/>
          <a:stretch/>
        </p:blipFill>
        <p:spPr>
          <a:xfrm>
            <a:off x="2299892" y="1434004"/>
            <a:ext cx="7536833" cy="4979447"/>
          </a:xfrm>
          <a:prstGeom prst="rect">
            <a:avLst/>
          </a:prstGeom>
        </p:spPr>
      </p:pic>
    </p:spTree>
    <p:extLst>
      <p:ext uri="{BB962C8B-B14F-4D97-AF65-F5344CB8AC3E}">
        <p14:creationId xmlns:p14="http://schemas.microsoft.com/office/powerpoint/2010/main" val="7032225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3077637"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Representation of Text</a:t>
            </a:r>
            <a:endParaRPr lang="en-IN" sz="2400" dirty="0"/>
          </a:p>
        </p:txBody>
      </p:sp>
      <p:sp>
        <p:nvSpPr>
          <p:cNvPr id="3" name="Rectangle 2"/>
          <p:cNvSpPr/>
          <p:nvPr/>
        </p:nvSpPr>
        <p:spPr>
          <a:xfrm>
            <a:off x="168485" y="1328410"/>
            <a:ext cx="4954021" cy="923330"/>
          </a:xfrm>
          <a:prstGeom prst="rect">
            <a:avLst/>
          </a:prstGeom>
        </p:spPr>
        <p:txBody>
          <a:bodyPr wrap="square">
            <a:spAutoFit/>
          </a:bodyPr>
          <a:lstStyle/>
          <a:p>
            <a:r>
              <a:rPr lang="en-IN" sz="3600" dirty="0">
                <a:solidFill>
                  <a:srgbClr val="404040"/>
                </a:solidFill>
                <a:latin typeface="Calibri-Light"/>
              </a:rPr>
              <a:t>What do words mean?</a:t>
            </a:r>
          </a:p>
          <a:p>
            <a:r>
              <a:rPr lang="en-US" dirty="0">
                <a:solidFill>
                  <a:srgbClr val="404040"/>
                </a:solidFill>
                <a:latin typeface="Calibri" panose="020F0502020204030204" pitchFamily="34" charset="0"/>
              </a:rPr>
              <a:t>First thought: look in a dictionary</a:t>
            </a:r>
            <a:endParaRPr lang="en-IN" dirty="0"/>
          </a:p>
        </p:txBody>
      </p:sp>
      <p:sp>
        <p:nvSpPr>
          <p:cNvPr id="18" name="TextBox 17"/>
          <p:cNvSpPr txBox="1"/>
          <p:nvPr/>
        </p:nvSpPr>
        <p:spPr>
          <a:xfrm>
            <a:off x="5992973" y="828000"/>
            <a:ext cx="4876094" cy="461665"/>
          </a:xfrm>
          <a:prstGeom prst="rect">
            <a:avLst/>
          </a:prstGeom>
          <a:solidFill>
            <a:schemeClr val="accent2">
              <a:lumMod val="20000"/>
              <a:lumOff val="80000"/>
            </a:schemeClr>
          </a:solidFill>
        </p:spPr>
        <p:txBody>
          <a:bodyPr wrap="square" rtlCol="0">
            <a:spAutoFit/>
          </a:bodyPr>
          <a:lstStyle/>
          <a:p>
            <a:r>
              <a:rPr lang="en-IN" sz="2400" dirty="0">
                <a:solidFill>
                  <a:srgbClr val="FF0066"/>
                </a:solidFill>
              </a:rPr>
              <a:t>Levels of linguistic structure</a:t>
            </a:r>
            <a:endParaRPr lang="en-IN" sz="2400" dirty="0">
              <a:solidFill>
                <a:srgbClr val="0000FF"/>
              </a:solidFill>
            </a:endParaRPr>
          </a:p>
        </p:txBody>
      </p:sp>
      <p:pic>
        <p:nvPicPr>
          <p:cNvPr id="20" name="Picture 19"/>
          <p:cNvPicPr>
            <a:picLocks noChangeAspect="1"/>
          </p:cNvPicPr>
          <p:nvPr/>
        </p:nvPicPr>
        <p:blipFill>
          <a:blip r:embed="rId4"/>
          <a:stretch>
            <a:fillRect/>
          </a:stretch>
        </p:blipFill>
        <p:spPr>
          <a:xfrm>
            <a:off x="5992973" y="2213400"/>
            <a:ext cx="5716556" cy="3418872"/>
          </a:xfrm>
          <a:prstGeom prst="rect">
            <a:avLst/>
          </a:prstGeom>
        </p:spPr>
      </p:pic>
      <p:pic>
        <p:nvPicPr>
          <p:cNvPr id="4" name="Picture 3"/>
          <p:cNvPicPr>
            <a:picLocks noChangeAspect="1"/>
          </p:cNvPicPr>
          <p:nvPr/>
        </p:nvPicPr>
        <p:blipFill>
          <a:blip r:embed="rId5"/>
          <a:stretch>
            <a:fillRect/>
          </a:stretch>
        </p:blipFill>
        <p:spPr>
          <a:xfrm>
            <a:off x="180000" y="2434953"/>
            <a:ext cx="5459856" cy="3878998"/>
          </a:xfrm>
          <a:prstGeom prst="rect">
            <a:avLst/>
          </a:prstGeom>
        </p:spPr>
      </p:pic>
    </p:spTree>
    <p:extLst>
      <p:ext uri="{BB962C8B-B14F-4D97-AF65-F5344CB8AC3E}">
        <p14:creationId xmlns:p14="http://schemas.microsoft.com/office/powerpoint/2010/main" val="116508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056463122"/>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My notes</a:t>
                      </a:r>
                      <a:endParaRPr lang="en-IN" sz="800" b="0" dirty="0">
                        <a:solidFill>
                          <a:srgbClr val="FF0000"/>
                        </a:solidFill>
                      </a:endParaRP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Rectangle 1"/>
          <p:cNvSpPr/>
          <p:nvPr/>
        </p:nvSpPr>
        <p:spPr>
          <a:xfrm>
            <a:off x="2460171" y="2690336"/>
            <a:ext cx="7271658" cy="1200329"/>
          </a:xfrm>
          <a:prstGeom prst="rect">
            <a:avLst/>
          </a:prstGeom>
        </p:spPr>
        <p:txBody>
          <a:bodyPr wrap="square">
            <a:spAutoFit/>
          </a:bodyPr>
          <a:lstStyle/>
          <a:p>
            <a:pPr algn="just"/>
            <a:r>
              <a:rPr lang="en-US" b="1" dirty="0"/>
              <a:t>Deep Learning for Natural Language Processing</a:t>
            </a:r>
            <a:r>
              <a:rPr lang="en-US" dirty="0" smtClean="0"/>
              <a:t>:</a:t>
            </a:r>
          </a:p>
          <a:p>
            <a:pPr algn="just"/>
            <a:r>
              <a:rPr lang="en-US" dirty="0" smtClean="0"/>
              <a:t>Computational </a:t>
            </a:r>
            <a:r>
              <a:rPr lang="en-US" dirty="0"/>
              <a:t>representation of language, one-hot representation of words, word vectors – the skip-gram word2vec model, The CBOW word2vec model, word vector arithmetic, RNN, LSTM.</a:t>
            </a:r>
            <a:endParaRPr lang="en-IN" dirty="0"/>
          </a:p>
        </p:txBody>
      </p:sp>
    </p:spTree>
    <p:extLst>
      <p:ext uri="{BB962C8B-B14F-4D97-AF65-F5344CB8AC3E}">
        <p14:creationId xmlns:p14="http://schemas.microsoft.com/office/powerpoint/2010/main" val="3886990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3077637"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Representation of Text:</a:t>
            </a:r>
            <a:endParaRPr lang="en-IN" sz="2400" dirty="0"/>
          </a:p>
        </p:txBody>
      </p:sp>
      <p:sp>
        <p:nvSpPr>
          <p:cNvPr id="5" name="Rectangle 4"/>
          <p:cNvSpPr/>
          <p:nvPr/>
        </p:nvSpPr>
        <p:spPr>
          <a:xfrm>
            <a:off x="168485" y="1313815"/>
            <a:ext cx="6096000" cy="2523768"/>
          </a:xfrm>
          <a:prstGeom prst="rect">
            <a:avLst/>
          </a:prstGeom>
        </p:spPr>
        <p:txBody>
          <a:bodyPr>
            <a:spAutoFit/>
          </a:bodyPr>
          <a:lstStyle/>
          <a:p>
            <a:r>
              <a:rPr lang="en-IN" sz="2800" dirty="0">
                <a:latin typeface="TimesNewRomanPSMT"/>
              </a:rPr>
              <a:t>Relation: </a:t>
            </a:r>
            <a:r>
              <a:rPr lang="en-IN" sz="2800" dirty="0" err="1">
                <a:latin typeface="TimesNewRomanPSMT"/>
              </a:rPr>
              <a:t>Synonymity</a:t>
            </a:r>
            <a:endParaRPr lang="en-IN" sz="2800" dirty="0">
              <a:latin typeface="TimesNewRomanPSMT"/>
            </a:endParaRPr>
          </a:p>
          <a:p>
            <a:r>
              <a:rPr lang="en-US" sz="2000" dirty="0">
                <a:latin typeface="TimesNewRomanPSMT"/>
              </a:rPr>
              <a:t>Synonyms have the same meaning in some</a:t>
            </a:r>
          </a:p>
          <a:p>
            <a:r>
              <a:rPr lang="en-IN" sz="2000" dirty="0">
                <a:latin typeface="TimesNewRomanPSMT"/>
              </a:rPr>
              <a:t>or all contexts.</a:t>
            </a:r>
          </a:p>
          <a:p>
            <a:r>
              <a:rPr lang="en-IN" dirty="0">
                <a:latin typeface="TimesNewRomanPSMT"/>
              </a:rPr>
              <a:t>◦ couch / sofa</a:t>
            </a:r>
          </a:p>
          <a:p>
            <a:r>
              <a:rPr lang="en-IN" dirty="0">
                <a:latin typeface="TimesNewRomanPSMT"/>
              </a:rPr>
              <a:t>◦ big / large</a:t>
            </a:r>
          </a:p>
          <a:p>
            <a:r>
              <a:rPr lang="en-IN" dirty="0">
                <a:latin typeface="TimesNewRomanPSMT"/>
              </a:rPr>
              <a:t>◦ automobile / car</a:t>
            </a:r>
          </a:p>
          <a:p>
            <a:r>
              <a:rPr lang="en-IN" dirty="0">
                <a:latin typeface="TimesNewRomanPSMT"/>
              </a:rPr>
              <a:t>◦ vomit / throw up</a:t>
            </a:r>
          </a:p>
          <a:p>
            <a:r>
              <a:rPr lang="en-IN" dirty="0">
                <a:latin typeface="TimesNewRomanPSMT"/>
              </a:rPr>
              <a:t>◦ Water / H</a:t>
            </a:r>
            <a:r>
              <a:rPr lang="en-IN" sz="1100" dirty="0">
                <a:latin typeface="TimesNewRomanPSMT"/>
              </a:rPr>
              <a:t>2</a:t>
            </a:r>
            <a:r>
              <a:rPr lang="en-IN" dirty="0">
                <a:latin typeface="TimesNewRomanPSMT"/>
              </a:rPr>
              <a:t>0</a:t>
            </a:r>
            <a:endParaRPr lang="en-IN" dirty="0"/>
          </a:p>
        </p:txBody>
      </p:sp>
      <p:sp>
        <p:nvSpPr>
          <p:cNvPr id="6" name="Rectangle 5"/>
          <p:cNvSpPr/>
          <p:nvPr/>
        </p:nvSpPr>
        <p:spPr>
          <a:xfrm>
            <a:off x="180000" y="3864661"/>
            <a:ext cx="5495731" cy="2277547"/>
          </a:xfrm>
          <a:prstGeom prst="rect">
            <a:avLst/>
          </a:prstGeom>
        </p:spPr>
        <p:txBody>
          <a:bodyPr wrap="square">
            <a:spAutoFit/>
          </a:bodyPr>
          <a:lstStyle/>
          <a:p>
            <a:r>
              <a:rPr lang="en-IN" sz="4000" dirty="0">
                <a:latin typeface="TimesNewRomanPSMT"/>
              </a:rPr>
              <a:t>Relation: </a:t>
            </a:r>
            <a:r>
              <a:rPr lang="en-IN" sz="4000" dirty="0" err="1">
                <a:latin typeface="TimesNewRomanPSMT"/>
              </a:rPr>
              <a:t>Antonymy</a:t>
            </a:r>
            <a:endParaRPr lang="en-IN" sz="4000" dirty="0">
              <a:latin typeface="TimesNewRomanPSMT"/>
            </a:endParaRPr>
          </a:p>
          <a:p>
            <a:r>
              <a:rPr lang="en-US" dirty="0">
                <a:latin typeface="TimesNewRomanPSMT"/>
              </a:rPr>
              <a:t>Senses that are opposites with respect to one feature </a:t>
            </a:r>
            <a:r>
              <a:rPr lang="en-US" dirty="0" smtClean="0">
                <a:latin typeface="TimesNewRomanPSMT"/>
              </a:rPr>
              <a:t>of</a:t>
            </a:r>
            <a:r>
              <a:rPr lang="en-IN" dirty="0" smtClean="0">
                <a:latin typeface="TimesNewRomanPSMT"/>
              </a:rPr>
              <a:t>Meaning</a:t>
            </a:r>
          </a:p>
          <a:p>
            <a:r>
              <a:rPr lang="en-US" dirty="0" smtClean="0">
                <a:latin typeface="TimesNewRomanPSMT"/>
              </a:rPr>
              <a:t>Otherwise</a:t>
            </a:r>
            <a:r>
              <a:rPr lang="en-US" dirty="0">
                <a:latin typeface="TimesNewRomanPSMT"/>
              </a:rPr>
              <a:t>, they are very similar</a:t>
            </a:r>
            <a:r>
              <a:rPr lang="en-US" dirty="0" smtClean="0">
                <a:latin typeface="TimesNewRomanPSMT"/>
              </a:rPr>
              <a:t>!</a:t>
            </a:r>
          </a:p>
          <a:p>
            <a:r>
              <a:rPr lang="en-IN" sz="1600" dirty="0" smtClean="0">
                <a:latin typeface="TimesNewRomanPSMT"/>
              </a:rPr>
              <a:t>dark/light		short/long 	fast/slow	 </a:t>
            </a:r>
          </a:p>
          <a:p>
            <a:r>
              <a:rPr lang="en-IN" sz="1600" dirty="0" smtClean="0">
                <a:latin typeface="TimesNewRomanPSMT"/>
              </a:rPr>
              <a:t>rise/fall		hot/cold 		up/down	</a:t>
            </a:r>
          </a:p>
          <a:p>
            <a:r>
              <a:rPr lang="en-IN" sz="1600" dirty="0" smtClean="0">
                <a:latin typeface="TimesNewRomanPSMT"/>
              </a:rPr>
              <a:t>in/out</a:t>
            </a:r>
            <a:endParaRPr lang="en-IN" dirty="0"/>
          </a:p>
        </p:txBody>
      </p:sp>
      <p:sp>
        <p:nvSpPr>
          <p:cNvPr id="7" name="Rectangle 6"/>
          <p:cNvSpPr/>
          <p:nvPr/>
        </p:nvSpPr>
        <p:spPr>
          <a:xfrm>
            <a:off x="6476592" y="679330"/>
            <a:ext cx="4394184" cy="1785104"/>
          </a:xfrm>
          <a:prstGeom prst="rect">
            <a:avLst/>
          </a:prstGeom>
        </p:spPr>
        <p:txBody>
          <a:bodyPr wrap="square">
            <a:spAutoFit/>
          </a:bodyPr>
          <a:lstStyle/>
          <a:p>
            <a:r>
              <a:rPr lang="en-IN" sz="3200" dirty="0">
                <a:latin typeface="TimesNewRomanPSMT"/>
              </a:rPr>
              <a:t>Relation: Similarity</a:t>
            </a:r>
          </a:p>
          <a:p>
            <a:r>
              <a:rPr lang="en-US" dirty="0">
                <a:latin typeface="TimesNewRomanPSMT"/>
              </a:rPr>
              <a:t>Words with similar meanings. Not</a:t>
            </a:r>
          </a:p>
          <a:p>
            <a:r>
              <a:rPr lang="en-US" dirty="0">
                <a:latin typeface="TimesNewRomanPSMT"/>
              </a:rPr>
              <a:t>synonyms, but sharing some element of</a:t>
            </a:r>
          </a:p>
          <a:p>
            <a:r>
              <a:rPr lang="en-IN" dirty="0">
                <a:latin typeface="TimesNewRomanPSMT"/>
              </a:rPr>
              <a:t>meaning</a:t>
            </a:r>
          </a:p>
          <a:p>
            <a:r>
              <a:rPr lang="en-IN" sz="1200" dirty="0">
                <a:latin typeface="TimesNewRomanPSMT"/>
              </a:rPr>
              <a:t>car, bicycle</a:t>
            </a:r>
          </a:p>
          <a:p>
            <a:r>
              <a:rPr lang="en-IN" sz="1200" dirty="0">
                <a:latin typeface="TimesNewRomanPSMT"/>
              </a:rPr>
              <a:t>cow, horse</a:t>
            </a:r>
            <a:endParaRPr lang="en-IN" dirty="0"/>
          </a:p>
        </p:txBody>
      </p:sp>
      <p:pic>
        <p:nvPicPr>
          <p:cNvPr id="8" name="Picture 7"/>
          <p:cNvPicPr>
            <a:picLocks noChangeAspect="1"/>
          </p:cNvPicPr>
          <p:nvPr/>
        </p:nvPicPr>
        <p:blipFill>
          <a:blip r:embed="rId4"/>
          <a:stretch>
            <a:fillRect/>
          </a:stretch>
        </p:blipFill>
        <p:spPr>
          <a:xfrm>
            <a:off x="6476592" y="2481844"/>
            <a:ext cx="4864360" cy="3660364"/>
          </a:xfrm>
          <a:prstGeom prst="rect">
            <a:avLst/>
          </a:prstGeom>
        </p:spPr>
      </p:pic>
      <p:sp>
        <p:nvSpPr>
          <p:cNvPr id="9" name="Rectangle 8"/>
          <p:cNvSpPr/>
          <p:nvPr/>
        </p:nvSpPr>
        <p:spPr>
          <a:xfrm>
            <a:off x="6956810" y="6142208"/>
            <a:ext cx="4044697" cy="369332"/>
          </a:xfrm>
          <a:prstGeom prst="rect">
            <a:avLst/>
          </a:prstGeom>
        </p:spPr>
        <p:txBody>
          <a:bodyPr wrap="none">
            <a:spAutoFit/>
          </a:bodyPr>
          <a:lstStyle/>
          <a:p>
            <a:r>
              <a:rPr lang="da-DK" dirty="0">
                <a:latin typeface="TimesNewRomanPSMT"/>
              </a:rPr>
              <a:t>SimLex- 999 dataset (Hill et al., 2015)</a:t>
            </a:r>
            <a:endParaRPr lang="en-IN" dirty="0"/>
          </a:p>
        </p:txBody>
      </p:sp>
    </p:spTree>
    <p:extLst>
      <p:ext uri="{BB962C8B-B14F-4D97-AF65-F5344CB8AC3E}">
        <p14:creationId xmlns:p14="http://schemas.microsoft.com/office/powerpoint/2010/main" val="257198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3077637"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Representation of Text:</a:t>
            </a:r>
            <a:endParaRPr lang="en-IN" sz="2400" dirty="0"/>
          </a:p>
        </p:txBody>
      </p:sp>
      <p:sp>
        <p:nvSpPr>
          <p:cNvPr id="3" name="Rectangle 2"/>
          <p:cNvSpPr/>
          <p:nvPr/>
        </p:nvSpPr>
        <p:spPr>
          <a:xfrm>
            <a:off x="2572139" y="665350"/>
            <a:ext cx="6096000" cy="1384995"/>
          </a:xfrm>
          <a:prstGeom prst="rect">
            <a:avLst/>
          </a:prstGeom>
        </p:spPr>
        <p:txBody>
          <a:bodyPr>
            <a:spAutoFit/>
          </a:bodyPr>
          <a:lstStyle/>
          <a:p>
            <a:pPr algn="ctr"/>
            <a:r>
              <a:rPr lang="en-IN" sz="2800" dirty="0" smtClean="0">
                <a:latin typeface="HelveticaNeue-Light"/>
              </a:rPr>
              <a:t>…in </a:t>
            </a:r>
            <a:r>
              <a:rPr lang="en-IN" sz="2800" dirty="0">
                <a:latin typeface="HelveticaNeue-Light"/>
              </a:rPr>
              <a:t>NLP, we commonly</a:t>
            </a:r>
          </a:p>
          <a:p>
            <a:pPr algn="ctr"/>
            <a:r>
              <a:rPr lang="en-IN" sz="2800" dirty="0">
                <a:latin typeface="HelveticaNeue-Light"/>
              </a:rPr>
              <a:t>represent word </a:t>
            </a:r>
            <a:r>
              <a:rPr lang="en-IN" sz="2800" i="1" dirty="0">
                <a:latin typeface="HelveticaNeue-LightItalic"/>
              </a:rPr>
              <a:t>types</a:t>
            </a:r>
          </a:p>
          <a:p>
            <a:pPr algn="ctr"/>
            <a:r>
              <a:rPr lang="en-IN" sz="2800" dirty="0">
                <a:latin typeface="HelveticaNeue-Light"/>
              </a:rPr>
              <a:t>with </a:t>
            </a:r>
            <a:r>
              <a:rPr lang="en-IN" sz="2800" dirty="0">
                <a:latin typeface="HelveticaNeue"/>
              </a:rPr>
              <a:t>vectors</a:t>
            </a:r>
            <a:r>
              <a:rPr lang="en-IN" sz="2800" dirty="0">
                <a:latin typeface="HelveticaNeue-Light"/>
              </a:rPr>
              <a:t>!</a:t>
            </a:r>
            <a:endParaRPr lang="en-IN" sz="2800" dirty="0"/>
          </a:p>
        </p:txBody>
      </p:sp>
      <p:sp>
        <p:nvSpPr>
          <p:cNvPr id="4" name="Rectangle 3"/>
          <p:cNvSpPr/>
          <p:nvPr/>
        </p:nvSpPr>
        <p:spPr>
          <a:xfrm>
            <a:off x="180000" y="2492661"/>
            <a:ext cx="5722776" cy="2616101"/>
          </a:xfrm>
          <a:prstGeom prst="rect">
            <a:avLst/>
          </a:prstGeom>
        </p:spPr>
        <p:txBody>
          <a:bodyPr wrap="square">
            <a:spAutoFit/>
          </a:bodyPr>
          <a:lstStyle/>
          <a:p>
            <a:r>
              <a:rPr lang="en-US" sz="2400" dirty="0">
                <a:latin typeface="HelveticaNeue-Light"/>
              </a:rPr>
              <a:t>why use vectors to encode meaning?</a:t>
            </a:r>
          </a:p>
          <a:p>
            <a:pPr marL="342900" indent="-342900">
              <a:buFont typeface="Arial" panose="020B0604020202020204" pitchFamily="34" charset="0"/>
              <a:buChar char="•"/>
            </a:pPr>
            <a:r>
              <a:rPr lang="en-US" sz="2000" dirty="0" smtClean="0">
                <a:latin typeface="HelveticaNeue-Light"/>
              </a:rPr>
              <a:t>computing </a:t>
            </a:r>
            <a:r>
              <a:rPr lang="en-US" sz="2000" dirty="0">
                <a:latin typeface="HelveticaNeue-Light"/>
              </a:rPr>
              <a:t>the similarity between two </a:t>
            </a:r>
            <a:r>
              <a:rPr lang="en-US" sz="2000" dirty="0" smtClean="0">
                <a:latin typeface="HelveticaNeue-Light"/>
              </a:rPr>
              <a:t>words </a:t>
            </a:r>
            <a:r>
              <a:rPr lang="en-IN" sz="2000" dirty="0" smtClean="0">
                <a:latin typeface="HelveticaNeue-Light"/>
              </a:rPr>
              <a:t>(</a:t>
            </a:r>
            <a:r>
              <a:rPr lang="en-IN" sz="2000" dirty="0">
                <a:latin typeface="HelveticaNeue-Light"/>
              </a:rPr>
              <a:t>or phrases, or documents) is </a:t>
            </a:r>
            <a:r>
              <a:rPr lang="en-IN" sz="2000" i="1" dirty="0" smtClean="0">
                <a:latin typeface="HelveticaNeue-LightItalic"/>
              </a:rPr>
              <a:t>extremely </a:t>
            </a:r>
            <a:r>
              <a:rPr lang="en-US" sz="2000" dirty="0" smtClean="0">
                <a:latin typeface="HelveticaNeue-Light"/>
              </a:rPr>
              <a:t>useful </a:t>
            </a:r>
            <a:r>
              <a:rPr lang="en-US" sz="2000" dirty="0">
                <a:latin typeface="HelveticaNeue-Light"/>
              </a:rPr>
              <a:t>for many NLP </a:t>
            </a:r>
            <a:r>
              <a:rPr lang="en-US" sz="2000" dirty="0" smtClean="0">
                <a:latin typeface="HelveticaNeue-Light"/>
              </a:rPr>
              <a:t>tasks</a:t>
            </a:r>
          </a:p>
          <a:p>
            <a:endParaRPr lang="en-US" sz="2000" dirty="0">
              <a:latin typeface="HelveticaNeue-Light"/>
            </a:endParaRPr>
          </a:p>
          <a:p>
            <a:pPr marL="342900" indent="-342900">
              <a:buFont typeface="Arial" panose="020B0604020202020204" pitchFamily="34" charset="0"/>
              <a:buChar char="•"/>
            </a:pPr>
            <a:r>
              <a:rPr lang="en-US" sz="2000" dirty="0" smtClean="0">
                <a:latin typeface="HelveticaNeue-Light"/>
              </a:rPr>
              <a:t>Q</a:t>
            </a:r>
            <a:r>
              <a:rPr lang="en-US" sz="2000" dirty="0">
                <a:latin typeface="HelveticaNeue-Light"/>
              </a:rPr>
              <a:t>: how </a:t>
            </a:r>
            <a:r>
              <a:rPr lang="en-US" sz="2000" b="1" dirty="0">
                <a:latin typeface="HelveticaNeue-Bold"/>
              </a:rPr>
              <a:t>tall </a:t>
            </a:r>
            <a:r>
              <a:rPr lang="en-US" sz="2000" dirty="0">
                <a:latin typeface="HelveticaNeue-Light"/>
              </a:rPr>
              <a:t>is Mount Everest</a:t>
            </a:r>
            <a:r>
              <a:rPr lang="en-US" sz="2000" dirty="0" smtClean="0">
                <a:latin typeface="HelveticaNeue-Light"/>
              </a:rPr>
              <a:t>?</a:t>
            </a:r>
          </a:p>
          <a:p>
            <a:pPr marL="342900" indent="-342900">
              <a:buFont typeface="Arial" panose="020B0604020202020204" pitchFamily="34" charset="0"/>
              <a:buChar char="•"/>
            </a:pPr>
            <a:r>
              <a:rPr lang="en-US" sz="2000" dirty="0" smtClean="0">
                <a:latin typeface="HelveticaNeue-Light"/>
              </a:rPr>
              <a:t>A</a:t>
            </a:r>
            <a:r>
              <a:rPr lang="en-US" sz="2000" dirty="0">
                <a:latin typeface="HelveticaNeue-Light"/>
              </a:rPr>
              <a:t>: The official </a:t>
            </a:r>
            <a:r>
              <a:rPr lang="en-US" sz="2000" b="1" dirty="0">
                <a:latin typeface="HelveticaNeue-Bold"/>
              </a:rPr>
              <a:t>height </a:t>
            </a:r>
            <a:r>
              <a:rPr lang="en-US" sz="2000" dirty="0">
                <a:latin typeface="HelveticaNeue-Light"/>
              </a:rPr>
              <a:t>of Mount Everest </a:t>
            </a:r>
            <a:r>
              <a:rPr lang="en-US" sz="2000" dirty="0" smtClean="0">
                <a:latin typeface="HelveticaNeue-Light"/>
              </a:rPr>
              <a:t>is </a:t>
            </a:r>
            <a:r>
              <a:rPr lang="en-IN" sz="2000" dirty="0" smtClean="0">
                <a:latin typeface="HelveticaNeue-Light"/>
              </a:rPr>
              <a:t>29029 </a:t>
            </a:r>
            <a:r>
              <a:rPr lang="en-IN" sz="2000" dirty="0" err="1">
                <a:latin typeface="HelveticaNeue-Light"/>
              </a:rPr>
              <a:t>ft</a:t>
            </a:r>
            <a:endParaRPr lang="en-IN" sz="2000" dirty="0"/>
          </a:p>
        </p:txBody>
      </p:sp>
      <p:sp>
        <p:nvSpPr>
          <p:cNvPr id="10" name="Rectangle 9"/>
          <p:cNvSpPr/>
          <p:nvPr/>
        </p:nvSpPr>
        <p:spPr>
          <a:xfrm>
            <a:off x="7229630" y="2165600"/>
            <a:ext cx="3887026" cy="369332"/>
          </a:xfrm>
          <a:prstGeom prst="rect">
            <a:avLst/>
          </a:prstGeom>
        </p:spPr>
        <p:txBody>
          <a:bodyPr wrap="none">
            <a:spAutoFit/>
          </a:bodyPr>
          <a:lstStyle/>
          <a:p>
            <a:r>
              <a:rPr lang="en-US" dirty="0">
                <a:latin typeface="Calibri" panose="020F0502020204030204" pitchFamily="34" charset="0"/>
              </a:rPr>
              <a:t>Word similarity for plagiarism </a:t>
            </a:r>
            <a:r>
              <a:rPr lang="en-US" dirty="0" smtClean="0">
                <a:latin typeface="Calibri" panose="020F0502020204030204" pitchFamily="34" charset="0"/>
              </a:rPr>
              <a:t>detection</a:t>
            </a:r>
            <a:endParaRPr lang="en-IN" dirty="0"/>
          </a:p>
        </p:txBody>
      </p:sp>
      <p:pic>
        <p:nvPicPr>
          <p:cNvPr id="11" name="Picture 10"/>
          <p:cNvPicPr>
            <a:picLocks noChangeAspect="1"/>
          </p:cNvPicPr>
          <p:nvPr/>
        </p:nvPicPr>
        <p:blipFill>
          <a:blip r:embed="rId4"/>
          <a:stretch>
            <a:fillRect/>
          </a:stretch>
        </p:blipFill>
        <p:spPr>
          <a:xfrm>
            <a:off x="6540056" y="2650188"/>
            <a:ext cx="5266174" cy="3834587"/>
          </a:xfrm>
          <a:prstGeom prst="rect">
            <a:avLst/>
          </a:prstGeom>
        </p:spPr>
      </p:pic>
    </p:spTree>
    <p:extLst>
      <p:ext uri="{BB962C8B-B14F-4D97-AF65-F5344CB8AC3E}">
        <p14:creationId xmlns:p14="http://schemas.microsoft.com/office/powerpoint/2010/main" val="44125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047366867"/>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https://people.cs.umass.edu/~miyyer/cs585/lectures/05-wordemb.pdf</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pic>
        <p:nvPicPr>
          <p:cNvPr id="2" name="Picture 1"/>
          <p:cNvPicPr>
            <a:picLocks noChangeAspect="1"/>
          </p:cNvPicPr>
          <p:nvPr/>
        </p:nvPicPr>
        <p:blipFill rotWithShape="1">
          <a:blip r:embed="rId4"/>
          <a:srcRect l="6063" t="15162" r="5855" b="7952"/>
          <a:stretch/>
        </p:blipFill>
        <p:spPr>
          <a:xfrm>
            <a:off x="168485" y="1431086"/>
            <a:ext cx="6195526" cy="4165923"/>
          </a:xfrm>
          <a:prstGeom prst="rect">
            <a:avLst/>
          </a:prstGeom>
        </p:spPr>
      </p:pic>
      <p:sp>
        <p:nvSpPr>
          <p:cNvPr id="9" name="TextBox 8"/>
          <p:cNvSpPr txBox="1"/>
          <p:nvPr/>
        </p:nvSpPr>
        <p:spPr>
          <a:xfrm>
            <a:off x="180000" y="828000"/>
            <a:ext cx="5288114"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Representation of Text </a:t>
            </a:r>
            <a:r>
              <a:rPr lang="en-IN" sz="2400" dirty="0" smtClean="0"/>
              <a:t>|</a:t>
            </a:r>
            <a:r>
              <a:rPr lang="en-IN" sz="2400" dirty="0" smtClean="0">
                <a:solidFill>
                  <a:srgbClr val="FF0066"/>
                </a:solidFill>
              </a:rPr>
              <a:t> </a:t>
            </a:r>
            <a:r>
              <a:rPr lang="en-IN" sz="2400" dirty="0" smtClean="0">
                <a:solidFill>
                  <a:srgbClr val="0000FF"/>
                </a:solidFill>
              </a:rPr>
              <a:t>One-hot vectors</a:t>
            </a:r>
            <a:endParaRPr lang="en-IN" sz="2400" dirty="0">
              <a:solidFill>
                <a:srgbClr val="0000FF"/>
              </a:solidFill>
            </a:endParaRPr>
          </a:p>
        </p:txBody>
      </p:sp>
      <p:sp>
        <p:nvSpPr>
          <p:cNvPr id="3" name="Rectangle 2"/>
          <p:cNvSpPr/>
          <p:nvPr/>
        </p:nvSpPr>
        <p:spPr>
          <a:xfrm>
            <a:off x="6811348" y="1453821"/>
            <a:ext cx="5187820" cy="3854901"/>
          </a:xfrm>
          <a:prstGeom prst="rect">
            <a:avLst/>
          </a:prstGeom>
        </p:spPr>
        <p:txBody>
          <a:bodyPr wrap="square">
            <a:spAutoFit/>
          </a:bodyPr>
          <a:lstStyle/>
          <a:p>
            <a:r>
              <a:rPr lang="en-US" sz="3600" dirty="0">
                <a:solidFill>
                  <a:srgbClr val="000000"/>
                </a:solidFill>
                <a:latin typeface="HelveticaNeue-Light"/>
              </a:rPr>
              <a:t>all words are equally (dis)similar!</a:t>
            </a:r>
          </a:p>
          <a:p>
            <a:r>
              <a:rPr lang="en-IN" sz="1050" dirty="0">
                <a:solidFill>
                  <a:srgbClr val="000000"/>
                </a:solidFill>
                <a:latin typeface="GillSans"/>
              </a:rPr>
              <a:t>21</a:t>
            </a:r>
          </a:p>
          <a:p>
            <a:r>
              <a:rPr lang="en-US" dirty="0">
                <a:solidFill>
                  <a:srgbClr val="C92606"/>
                </a:solidFill>
                <a:latin typeface="HelveticaNeue-Light"/>
              </a:rPr>
              <a:t>movie </a:t>
            </a:r>
            <a:r>
              <a:rPr lang="en-US" dirty="0" smtClean="0">
                <a:solidFill>
                  <a:srgbClr val="C92606"/>
                </a:solidFill>
                <a:latin typeface="HelveticaNeue-Light"/>
              </a:rPr>
              <a:t>	= </a:t>
            </a:r>
            <a:r>
              <a:rPr lang="en-US" dirty="0">
                <a:solidFill>
                  <a:srgbClr val="C92606"/>
                </a:solidFill>
                <a:latin typeface="HelveticaNeue-Light"/>
              </a:rPr>
              <a:t>&lt;0, 0, 0, 0, 1, 0&gt;</a:t>
            </a:r>
          </a:p>
          <a:p>
            <a:r>
              <a:rPr lang="en-IN" dirty="0">
                <a:solidFill>
                  <a:srgbClr val="C92606"/>
                </a:solidFill>
                <a:latin typeface="HelveticaNeue-Light"/>
              </a:rPr>
              <a:t>film </a:t>
            </a:r>
            <a:r>
              <a:rPr lang="en-IN" dirty="0" smtClean="0">
                <a:solidFill>
                  <a:srgbClr val="C92606"/>
                </a:solidFill>
                <a:latin typeface="HelveticaNeue-Light"/>
              </a:rPr>
              <a:t>	= </a:t>
            </a:r>
            <a:r>
              <a:rPr lang="en-IN" dirty="0">
                <a:solidFill>
                  <a:srgbClr val="C92606"/>
                </a:solidFill>
                <a:latin typeface="HelveticaNeue-Light"/>
              </a:rPr>
              <a:t>&lt;0, 0, 0, 0, 0, 1&gt;</a:t>
            </a:r>
          </a:p>
          <a:p>
            <a:endParaRPr lang="en-US" dirty="0" smtClean="0">
              <a:solidFill>
                <a:srgbClr val="000000"/>
              </a:solidFill>
              <a:latin typeface="HelveticaNeue-Light"/>
            </a:endParaRPr>
          </a:p>
          <a:p>
            <a:r>
              <a:rPr lang="en-IN" dirty="0">
                <a:solidFill>
                  <a:srgbClr val="0000FF"/>
                </a:solidFill>
              </a:rPr>
              <a:t>dot product is zero!</a:t>
            </a:r>
          </a:p>
          <a:p>
            <a:r>
              <a:rPr lang="en-IN" dirty="0">
                <a:solidFill>
                  <a:srgbClr val="0000FF"/>
                </a:solidFill>
              </a:rPr>
              <a:t>these vectors are orthogonal</a:t>
            </a:r>
            <a:endParaRPr lang="en-US" dirty="0">
              <a:solidFill>
                <a:srgbClr val="0000FF"/>
              </a:solidFill>
              <a:latin typeface="HelveticaNeue-Light"/>
            </a:endParaRPr>
          </a:p>
          <a:p>
            <a:endParaRPr lang="en-US" dirty="0" smtClean="0">
              <a:solidFill>
                <a:srgbClr val="000000"/>
              </a:solidFill>
              <a:latin typeface="HelveticaNeue-Light"/>
            </a:endParaRPr>
          </a:p>
          <a:p>
            <a:r>
              <a:rPr lang="en-US" dirty="0">
                <a:solidFill>
                  <a:srgbClr val="000000"/>
                </a:solidFill>
                <a:latin typeface="HelveticaNeue-Light"/>
              </a:rPr>
              <a:t>H</a:t>
            </a:r>
            <a:r>
              <a:rPr lang="en-US" dirty="0" smtClean="0">
                <a:solidFill>
                  <a:srgbClr val="000000"/>
                </a:solidFill>
                <a:latin typeface="HelveticaNeue-Light"/>
              </a:rPr>
              <a:t>ow </a:t>
            </a:r>
            <a:r>
              <a:rPr lang="en-US" dirty="0">
                <a:solidFill>
                  <a:srgbClr val="000000"/>
                </a:solidFill>
                <a:latin typeface="HelveticaNeue-Light"/>
              </a:rPr>
              <a:t>can we compute a vector representation </a:t>
            </a:r>
            <a:r>
              <a:rPr lang="en-US" dirty="0" smtClean="0">
                <a:solidFill>
                  <a:srgbClr val="000000"/>
                </a:solidFill>
                <a:latin typeface="HelveticaNeue-Light"/>
              </a:rPr>
              <a:t>such that </a:t>
            </a:r>
            <a:r>
              <a:rPr lang="en-US" dirty="0">
                <a:solidFill>
                  <a:srgbClr val="000000"/>
                </a:solidFill>
                <a:latin typeface="HelveticaNeue-Light"/>
              </a:rPr>
              <a:t>the dot product correlates with word similarity?</a:t>
            </a:r>
            <a:endParaRPr lang="en-IN" dirty="0"/>
          </a:p>
        </p:txBody>
      </p:sp>
    </p:spTree>
    <p:extLst>
      <p:ext uri="{BB962C8B-B14F-4D97-AF65-F5344CB8AC3E}">
        <p14:creationId xmlns:p14="http://schemas.microsoft.com/office/powerpoint/2010/main" val="233408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047366867"/>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https://people.cs.umass.edu/~miyyer/cs585/lectures/05-wordemb.pdf</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9" name="TextBox 8"/>
          <p:cNvSpPr txBox="1"/>
          <p:nvPr/>
        </p:nvSpPr>
        <p:spPr>
          <a:xfrm>
            <a:off x="180000" y="828000"/>
            <a:ext cx="8569462"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Representation of Text</a:t>
            </a:r>
            <a:r>
              <a:rPr lang="en-IN" sz="2400" dirty="0" smtClean="0">
                <a:solidFill>
                  <a:srgbClr val="FF0066"/>
                </a:solidFill>
              </a:rPr>
              <a:t> </a:t>
            </a:r>
            <a:r>
              <a:rPr lang="en-IN" sz="2400" dirty="0" smtClean="0"/>
              <a:t>|</a:t>
            </a:r>
            <a:r>
              <a:rPr lang="en-IN" sz="2400" dirty="0" smtClean="0">
                <a:solidFill>
                  <a:srgbClr val="FF0066"/>
                </a:solidFill>
              </a:rPr>
              <a:t> </a:t>
            </a:r>
            <a:r>
              <a:rPr lang="en-IN" sz="2400" dirty="0" smtClean="0">
                <a:solidFill>
                  <a:srgbClr val="0000FF"/>
                </a:solidFill>
              </a:rPr>
              <a:t>One-hot word vectors </a:t>
            </a:r>
            <a:r>
              <a:rPr lang="en-IN" sz="2400" dirty="0" smtClean="0"/>
              <a:t>vs</a:t>
            </a:r>
            <a:r>
              <a:rPr lang="en-IN" sz="2400" dirty="0" smtClean="0">
                <a:solidFill>
                  <a:srgbClr val="FF0066"/>
                </a:solidFill>
              </a:rPr>
              <a:t> </a:t>
            </a:r>
            <a:r>
              <a:rPr lang="en-IN" sz="2400" dirty="0">
                <a:solidFill>
                  <a:srgbClr val="0000FF"/>
                </a:solidFill>
              </a:rPr>
              <a:t>Word </a:t>
            </a:r>
            <a:r>
              <a:rPr lang="en-IN" sz="2400" dirty="0" smtClean="0">
                <a:solidFill>
                  <a:srgbClr val="0000FF"/>
                </a:solidFill>
              </a:rPr>
              <a:t>embedding</a:t>
            </a:r>
            <a:endParaRPr lang="en-IN" sz="2400" dirty="0">
              <a:solidFill>
                <a:srgbClr val="0000FF"/>
              </a:solidFill>
            </a:endParaRPr>
          </a:p>
        </p:txBody>
      </p:sp>
      <p:sp>
        <p:nvSpPr>
          <p:cNvPr id="4" name="Rectangle 3"/>
          <p:cNvSpPr/>
          <p:nvPr/>
        </p:nvSpPr>
        <p:spPr>
          <a:xfrm>
            <a:off x="5354038" y="4338936"/>
            <a:ext cx="5413487" cy="1754326"/>
          </a:xfrm>
          <a:prstGeom prst="rect">
            <a:avLst/>
          </a:prstGeom>
        </p:spPr>
        <p:txBody>
          <a:bodyPr wrap="square">
            <a:spAutoFit/>
          </a:bodyPr>
          <a:lstStyle/>
          <a:p>
            <a:pPr marL="285750" indent="-285750" algn="just">
              <a:buFont typeface="Arial" panose="020B0604020202020204" pitchFamily="34" charset="0"/>
              <a:buChar char="•"/>
            </a:pPr>
            <a:r>
              <a:rPr lang="en-IN" dirty="0">
                <a:latin typeface="TimesNewRomanPSMT"/>
              </a:rPr>
              <a:t>Dense </a:t>
            </a:r>
            <a:r>
              <a:rPr lang="en-IN" dirty="0" smtClean="0">
                <a:latin typeface="TimesNewRomanPSMT"/>
              </a:rPr>
              <a:t>vectors</a:t>
            </a:r>
          </a:p>
          <a:p>
            <a:pPr marL="285750" indent="-285750" algn="just">
              <a:buFont typeface="Arial" panose="020B0604020202020204" pitchFamily="34" charset="0"/>
              <a:buChar char="•"/>
            </a:pPr>
            <a:r>
              <a:rPr lang="en-IN" dirty="0" smtClean="0">
                <a:latin typeface="TimesNewRomanPSMT"/>
              </a:rPr>
              <a:t>Lower dimensional</a:t>
            </a:r>
            <a:endParaRPr lang="en-IN" dirty="0">
              <a:latin typeface="TimesNewRomanPSMT"/>
            </a:endParaRPr>
          </a:p>
          <a:p>
            <a:pPr marL="285750" indent="-285750" algn="just">
              <a:buFont typeface="Arial" panose="020B0604020202020204" pitchFamily="34" charset="0"/>
              <a:buChar char="•"/>
            </a:pPr>
            <a:r>
              <a:rPr lang="en-US" dirty="0" smtClean="0">
                <a:latin typeface="TimesNewRomanPSMT"/>
              </a:rPr>
              <a:t>Representation </a:t>
            </a:r>
            <a:r>
              <a:rPr lang="en-US" dirty="0">
                <a:latin typeface="TimesNewRomanPSMT"/>
              </a:rPr>
              <a:t>is created by training a classifier </a:t>
            </a:r>
            <a:r>
              <a:rPr lang="en-US" dirty="0" smtClean="0">
                <a:latin typeface="TimesNewRomanPSMT"/>
              </a:rPr>
              <a:t>to distinguish </a:t>
            </a:r>
            <a:r>
              <a:rPr lang="en-US" dirty="0">
                <a:latin typeface="TimesNewRomanPSMT"/>
              </a:rPr>
              <a:t>nearby and far-away </a:t>
            </a:r>
            <a:r>
              <a:rPr lang="en-US" dirty="0" smtClean="0">
                <a:latin typeface="TimesNewRomanPSMT"/>
              </a:rPr>
              <a:t>words</a:t>
            </a:r>
          </a:p>
          <a:p>
            <a:pPr marL="285750" indent="-285750" algn="just">
              <a:buFont typeface="Arial" panose="020B0604020202020204" pitchFamily="34" charset="0"/>
              <a:buChar char="•"/>
            </a:pPr>
            <a:r>
              <a:rPr lang="en-US" dirty="0" smtClean="0"/>
              <a:t>Very fast to train</a:t>
            </a:r>
          </a:p>
          <a:p>
            <a:pPr marL="285750" indent="-285750" algn="just">
              <a:buFont typeface="Arial" panose="020B0604020202020204" pitchFamily="34" charset="0"/>
              <a:buChar char="•"/>
            </a:pPr>
            <a:r>
              <a:rPr lang="en-US" dirty="0" smtClean="0"/>
              <a:t>Idea</a:t>
            </a:r>
            <a:r>
              <a:rPr lang="en-US" dirty="0"/>
              <a:t>: predict rather than count</a:t>
            </a:r>
            <a:endParaRPr lang="en-IN" dirty="0"/>
          </a:p>
        </p:txBody>
      </p:sp>
      <p:sp>
        <p:nvSpPr>
          <p:cNvPr id="17" name="TextBox 16"/>
          <p:cNvSpPr txBox="1"/>
          <p:nvPr/>
        </p:nvSpPr>
        <p:spPr>
          <a:xfrm>
            <a:off x="2625442" y="1402504"/>
            <a:ext cx="5479320" cy="461665"/>
          </a:xfrm>
          <a:prstGeom prst="rect">
            <a:avLst/>
          </a:prstGeom>
          <a:solidFill>
            <a:schemeClr val="accent2">
              <a:lumMod val="20000"/>
              <a:lumOff val="80000"/>
            </a:schemeClr>
          </a:solidFill>
        </p:spPr>
        <p:txBody>
          <a:bodyPr wrap="none" rtlCol="0">
            <a:spAutoFit/>
          </a:bodyPr>
          <a:lstStyle/>
          <a:p>
            <a:r>
              <a:rPr lang="en-IN" sz="2400" dirty="0">
                <a:solidFill>
                  <a:srgbClr val="0000FF"/>
                </a:solidFill>
              </a:rPr>
              <a:t>One-hot word vectors </a:t>
            </a:r>
            <a:r>
              <a:rPr lang="en-IN" sz="2400" dirty="0"/>
              <a:t>vs</a:t>
            </a:r>
            <a:r>
              <a:rPr lang="en-IN" sz="2400" dirty="0">
                <a:solidFill>
                  <a:srgbClr val="FF0066"/>
                </a:solidFill>
              </a:rPr>
              <a:t> </a:t>
            </a:r>
            <a:r>
              <a:rPr lang="en-IN" sz="2400" dirty="0">
                <a:solidFill>
                  <a:srgbClr val="0000FF"/>
                </a:solidFill>
              </a:rPr>
              <a:t>Word embedding</a:t>
            </a:r>
            <a:endParaRPr lang="en-IN" sz="2400" dirty="0">
              <a:solidFill>
                <a:srgbClr val="0000FF"/>
              </a:solidFill>
            </a:endParaRPr>
          </a:p>
        </p:txBody>
      </p:sp>
      <p:pic>
        <p:nvPicPr>
          <p:cNvPr id="5" name="Picture 4"/>
          <p:cNvPicPr>
            <a:picLocks noChangeAspect="1"/>
          </p:cNvPicPr>
          <p:nvPr/>
        </p:nvPicPr>
        <p:blipFill rotWithShape="1">
          <a:blip r:embed="rId4"/>
          <a:srcRect l="1895" t="2340" r="62843"/>
          <a:stretch/>
        </p:blipFill>
        <p:spPr>
          <a:xfrm>
            <a:off x="4691490" y="1978878"/>
            <a:ext cx="768728" cy="2350420"/>
          </a:xfrm>
          <a:prstGeom prst="rect">
            <a:avLst/>
          </a:prstGeom>
        </p:spPr>
      </p:pic>
      <p:pic>
        <p:nvPicPr>
          <p:cNvPr id="18" name="Picture 17"/>
          <p:cNvPicPr>
            <a:picLocks noChangeAspect="1"/>
          </p:cNvPicPr>
          <p:nvPr/>
        </p:nvPicPr>
        <p:blipFill rotWithShape="1">
          <a:blip r:embed="rId4"/>
          <a:srcRect l="64949" t="3647"/>
          <a:stretch/>
        </p:blipFill>
        <p:spPr>
          <a:xfrm>
            <a:off x="5560666" y="2010425"/>
            <a:ext cx="764130" cy="2318980"/>
          </a:xfrm>
          <a:prstGeom prst="rect">
            <a:avLst/>
          </a:prstGeom>
        </p:spPr>
      </p:pic>
      <p:sp>
        <p:nvSpPr>
          <p:cNvPr id="20" name="Rectangle 19"/>
          <p:cNvSpPr/>
          <p:nvPr/>
        </p:nvSpPr>
        <p:spPr>
          <a:xfrm>
            <a:off x="3023117" y="4360220"/>
            <a:ext cx="2330921" cy="923330"/>
          </a:xfrm>
          <a:prstGeom prst="rect">
            <a:avLst/>
          </a:prstGeom>
        </p:spPr>
        <p:txBody>
          <a:bodyPr wrap="square">
            <a:spAutoFit/>
          </a:bodyPr>
          <a:lstStyle/>
          <a:p>
            <a:pPr algn="r"/>
            <a:r>
              <a:rPr lang="en-IN" dirty="0" smtClean="0">
                <a:latin typeface="TimesNewRomanPSMT"/>
              </a:rPr>
              <a:t>Sparse vectors</a:t>
            </a:r>
          </a:p>
          <a:p>
            <a:pPr algn="r"/>
            <a:r>
              <a:rPr lang="en-IN" dirty="0" smtClean="0">
                <a:latin typeface="TimesNewRomanPSMT"/>
              </a:rPr>
              <a:t>Higher dimensional</a:t>
            </a:r>
            <a:endParaRPr lang="en-IN" dirty="0">
              <a:latin typeface="TimesNewRomanPSMT"/>
            </a:endParaRPr>
          </a:p>
          <a:p>
            <a:pPr algn="r"/>
            <a:r>
              <a:rPr lang="en-US" dirty="0" smtClean="0">
                <a:latin typeface="TimesNewRomanPSMT"/>
              </a:rPr>
              <a:t>Hard coded</a:t>
            </a:r>
            <a:endParaRPr lang="en-IN" dirty="0"/>
          </a:p>
        </p:txBody>
      </p:sp>
      <p:sp>
        <p:nvSpPr>
          <p:cNvPr id="6" name="Rectangle 5"/>
          <p:cNvSpPr/>
          <p:nvPr/>
        </p:nvSpPr>
        <p:spPr>
          <a:xfrm>
            <a:off x="9357721" y="1901831"/>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7" name="TextBox 6"/>
          <p:cNvSpPr txBox="1"/>
          <p:nvPr/>
        </p:nvSpPr>
        <p:spPr>
          <a:xfrm>
            <a:off x="9716537" y="2597900"/>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8" name="TextBox 7"/>
          <p:cNvSpPr txBox="1"/>
          <p:nvPr/>
        </p:nvSpPr>
        <p:spPr>
          <a:xfrm>
            <a:off x="9106678" y="3413157"/>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10" name="TextBox 9"/>
          <p:cNvSpPr txBox="1"/>
          <p:nvPr/>
        </p:nvSpPr>
        <p:spPr>
          <a:xfrm>
            <a:off x="10614603" y="3413157"/>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1" name="Straight Arrow Connector 20"/>
          <p:cNvCxnSpPr>
            <a:stCxn id="6" idx="2"/>
            <a:endCxn id="7" idx="0"/>
          </p:cNvCxnSpPr>
          <p:nvPr/>
        </p:nvCxnSpPr>
        <p:spPr>
          <a:xfrm>
            <a:off x="10266784" y="2271163"/>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8" idx="0"/>
          </p:cNvCxnSpPr>
          <p:nvPr/>
        </p:nvCxnSpPr>
        <p:spPr>
          <a:xfrm flipH="1">
            <a:off x="9500729" y="2967232"/>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0" idx="0"/>
          </p:cNvCxnSpPr>
          <p:nvPr/>
        </p:nvCxnSpPr>
        <p:spPr>
          <a:xfrm>
            <a:off x="10273005" y="2967232"/>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2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6" grpId="0" animBg="1"/>
      <p:bldP spid="7" grpId="0" animBg="1"/>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367958173"/>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r>
                        <a:rPr lang="en-IN" sz="800" b="0" dirty="0" smtClean="0">
                          <a:solidFill>
                            <a:srgbClr val="FF0000"/>
                          </a:solidFill>
                          <a:hlinkClick r:id="rId4"/>
                        </a:rPr>
                        <a:t>https://proceedings.neurips.cc/paper/2013/file/9aa42b31882ec039965f3c4923ce901b-Paper.pdf</a:t>
                      </a:r>
                      <a:r>
                        <a:rPr lang="en-IN" sz="800" b="0" dirty="0" smtClean="0">
                          <a:solidFill>
                            <a:srgbClr val="FF0000"/>
                          </a:solidFill>
                        </a:rPr>
                        <a:t> | </a:t>
                      </a:r>
                      <a:r>
                        <a:rPr lang="en-IN" sz="800" b="0" dirty="0" smtClean="0">
                          <a:solidFill>
                            <a:srgbClr val="FF0000"/>
                          </a:solidFill>
                          <a:hlinkClick r:id="rId5"/>
                        </a:rPr>
                        <a:t>https://jalammar.github.io/illustrated-word2vec/</a:t>
                      </a:r>
                      <a:r>
                        <a:rPr lang="en-IN" sz="800" b="0" dirty="0" smtClean="0">
                          <a:solidFill>
                            <a:srgbClr val="FF0000"/>
                          </a:solidFill>
                        </a:rPr>
                        <a:t> | </a:t>
                      </a:r>
                      <a:r>
                        <a:rPr lang="en-IN" sz="800" b="0" dirty="0" smtClean="0">
                          <a:solidFill>
                            <a:srgbClr val="FF0000"/>
                          </a:solidFill>
                          <a:hlinkClick r:id="rId6"/>
                        </a:rPr>
                        <a:t>https://www.youtube.com/watch?v=ISPId9Lhc1g&amp;ab_channel=JayAlammar</a:t>
                      </a:r>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3" name="TextBox 2"/>
          <p:cNvSpPr txBox="1"/>
          <p:nvPr/>
        </p:nvSpPr>
        <p:spPr>
          <a:xfrm>
            <a:off x="180000" y="1368000"/>
            <a:ext cx="7921584" cy="1200329"/>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Word </a:t>
            </a:r>
            <a:r>
              <a:rPr lang="en-IN" dirty="0" err="1" smtClean="0"/>
              <a:t>embeddings</a:t>
            </a:r>
            <a:r>
              <a:rPr lang="en-IN" dirty="0" smtClean="0"/>
              <a:t> is the concept of representing </a:t>
            </a:r>
            <a:r>
              <a:rPr lang="en-IN" dirty="0" smtClean="0">
                <a:solidFill>
                  <a:srgbClr val="FF0066"/>
                </a:solidFill>
              </a:rPr>
              <a:t>text and words as vectors of numbers</a:t>
            </a:r>
            <a:r>
              <a:rPr lang="en-IN" dirty="0" smtClean="0"/>
              <a:t> that capture their meanings.</a:t>
            </a:r>
          </a:p>
          <a:p>
            <a:pPr marL="285750" indent="-285750">
              <a:buFont typeface="Arial" panose="020B0604020202020204" pitchFamily="34" charset="0"/>
              <a:buChar char="•"/>
            </a:pPr>
            <a:r>
              <a:rPr lang="en-IN" dirty="0" smtClean="0">
                <a:solidFill>
                  <a:srgbClr val="0000FF"/>
                </a:solidFill>
              </a:rPr>
              <a:t>Word2vec</a:t>
            </a:r>
            <a:r>
              <a:rPr lang="en-IN" dirty="0" smtClean="0"/>
              <a:t> is a method that was published in 2013</a:t>
            </a:r>
          </a:p>
          <a:p>
            <a:pPr marL="285750" indent="-285750">
              <a:buFont typeface="Arial" panose="020B0604020202020204" pitchFamily="34" charset="0"/>
              <a:buChar char="•"/>
            </a:pPr>
            <a:endParaRPr lang="en-IN" dirty="0"/>
          </a:p>
        </p:txBody>
      </p:sp>
      <p:sp>
        <p:nvSpPr>
          <p:cNvPr id="4" name="Rectangle 3"/>
          <p:cNvSpPr/>
          <p:nvPr/>
        </p:nvSpPr>
        <p:spPr>
          <a:xfrm>
            <a:off x="7967472" y="1268252"/>
            <a:ext cx="4011168" cy="1200329"/>
          </a:xfrm>
          <a:prstGeom prst="rect">
            <a:avLst/>
          </a:prstGeom>
          <a:ln w="28575">
            <a:solidFill>
              <a:srgbClr val="03B514"/>
            </a:solidFill>
          </a:ln>
        </p:spPr>
        <p:txBody>
          <a:bodyPr wrap="square">
            <a:spAutoFit/>
          </a:bodyPr>
          <a:lstStyle/>
          <a:p>
            <a:pPr algn="ctr"/>
            <a:r>
              <a:rPr lang="en-US" dirty="0">
                <a:solidFill>
                  <a:srgbClr val="222222"/>
                </a:solidFill>
                <a:latin typeface="Helvetica" panose="020B0604020202020204" pitchFamily="34" charset="0"/>
              </a:rPr>
              <a:t>Companies like </a:t>
            </a:r>
            <a:r>
              <a:rPr lang="en-US" dirty="0">
                <a:solidFill>
                  <a:srgbClr val="4183C4"/>
                </a:solidFill>
                <a:latin typeface="Helvetica" panose="020B0604020202020204" pitchFamily="34" charset="0"/>
                <a:hlinkClick r:id="rId7"/>
              </a:rPr>
              <a:t>Airbnb</a:t>
            </a:r>
            <a:r>
              <a:rPr lang="en-US" dirty="0">
                <a:solidFill>
                  <a:srgbClr val="222222"/>
                </a:solidFill>
                <a:latin typeface="Helvetica" panose="020B0604020202020204" pitchFamily="34" charset="0"/>
              </a:rPr>
              <a:t>, </a:t>
            </a:r>
            <a:r>
              <a:rPr lang="en-US" dirty="0">
                <a:solidFill>
                  <a:srgbClr val="4183C4"/>
                </a:solidFill>
                <a:latin typeface="Helvetica" panose="020B0604020202020204" pitchFamily="34" charset="0"/>
                <a:hlinkClick r:id="rId8"/>
              </a:rPr>
              <a:t>Alibaba</a:t>
            </a:r>
            <a:r>
              <a:rPr lang="en-US" dirty="0">
                <a:solidFill>
                  <a:srgbClr val="222222"/>
                </a:solidFill>
                <a:latin typeface="Helvetica" panose="020B0604020202020204" pitchFamily="34" charset="0"/>
              </a:rPr>
              <a:t>, </a:t>
            </a:r>
            <a:r>
              <a:rPr lang="en-US" dirty="0">
                <a:solidFill>
                  <a:srgbClr val="4183C4"/>
                </a:solidFill>
                <a:latin typeface="Helvetica" panose="020B0604020202020204" pitchFamily="34" charset="0"/>
                <a:hlinkClick r:id="rId9"/>
              </a:rPr>
              <a:t>Spotify</a:t>
            </a:r>
            <a:r>
              <a:rPr lang="en-US" dirty="0">
                <a:solidFill>
                  <a:srgbClr val="222222"/>
                </a:solidFill>
                <a:latin typeface="Helvetica" panose="020B0604020202020204" pitchFamily="34" charset="0"/>
              </a:rPr>
              <a:t>, and </a:t>
            </a:r>
            <a:r>
              <a:rPr lang="en-US" dirty="0" err="1">
                <a:solidFill>
                  <a:srgbClr val="4183C4"/>
                </a:solidFill>
                <a:latin typeface="Helvetica" panose="020B0604020202020204" pitchFamily="34" charset="0"/>
                <a:hlinkClick r:id="rId10"/>
              </a:rPr>
              <a:t>Anghami</a:t>
            </a:r>
            <a:r>
              <a:rPr lang="en-US" dirty="0">
                <a:solidFill>
                  <a:srgbClr val="222222"/>
                </a:solidFill>
                <a:latin typeface="Helvetica" panose="020B0604020202020204" pitchFamily="34" charset="0"/>
              </a:rPr>
              <a:t> have all benefitted </a:t>
            </a:r>
            <a:r>
              <a:rPr lang="en-US" dirty="0" smtClean="0">
                <a:solidFill>
                  <a:srgbClr val="222222"/>
                </a:solidFill>
                <a:latin typeface="Helvetica" panose="020B0604020202020204" pitchFamily="34" charset="0"/>
              </a:rPr>
              <a:t>by this </a:t>
            </a:r>
            <a:r>
              <a:rPr lang="en-US" dirty="0" smtClean="0">
                <a:solidFill>
                  <a:srgbClr val="FF0066"/>
                </a:solidFill>
                <a:latin typeface="Helvetica" panose="020B0604020202020204" pitchFamily="34" charset="0"/>
              </a:rPr>
              <a:t>word2vec</a:t>
            </a:r>
            <a:r>
              <a:rPr lang="en-US" dirty="0" smtClean="0">
                <a:solidFill>
                  <a:srgbClr val="222222"/>
                </a:solidFill>
                <a:latin typeface="Helvetica" panose="020B0604020202020204" pitchFamily="34" charset="0"/>
              </a:rPr>
              <a:t> method</a:t>
            </a:r>
            <a:endParaRPr lang="en-IN" dirty="0"/>
          </a:p>
        </p:txBody>
      </p:sp>
      <p:sp>
        <p:nvSpPr>
          <p:cNvPr id="17" name="TextBox 16"/>
          <p:cNvSpPr txBox="1"/>
          <p:nvPr/>
        </p:nvSpPr>
        <p:spPr>
          <a:xfrm>
            <a:off x="187704" y="2493092"/>
            <a:ext cx="6770880"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Example</a:t>
            </a:r>
            <a:r>
              <a:rPr lang="en-IN" sz="2400" dirty="0" smtClean="0"/>
              <a:t>: </a:t>
            </a:r>
            <a:r>
              <a:rPr lang="en-US" sz="2400" dirty="0"/>
              <a:t>Personality </a:t>
            </a:r>
            <a:r>
              <a:rPr lang="en-US" sz="2400" dirty="0" err="1" smtClean="0"/>
              <a:t>Embeddings</a:t>
            </a:r>
            <a:r>
              <a:rPr lang="en-US" sz="2400" dirty="0" smtClean="0"/>
              <a:t>-What </a:t>
            </a:r>
            <a:r>
              <a:rPr lang="en-US" sz="2400" dirty="0"/>
              <a:t>are you like?</a:t>
            </a:r>
            <a:r>
              <a:rPr lang="en-IN" sz="2400" dirty="0" smtClean="0"/>
              <a:t> </a:t>
            </a:r>
            <a:endParaRPr lang="en-IN" sz="2400" dirty="0"/>
          </a:p>
        </p:txBody>
      </p:sp>
      <p:sp>
        <p:nvSpPr>
          <p:cNvPr id="5" name="Rectangle 4"/>
          <p:cNvSpPr/>
          <p:nvPr/>
        </p:nvSpPr>
        <p:spPr>
          <a:xfrm>
            <a:off x="890904" y="3561193"/>
            <a:ext cx="5364480" cy="646331"/>
          </a:xfrm>
          <a:prstGeom prst="rect">
            <a:avLst/>
          </a:prstGeom>
        </p:spPr>
        <p:txBody>
          <a:bodyPr wrap="square">
            <a:spAutoFit/>
          </a:bodyPr>
          <a:lstStyle/>
          <a:p>
            <a:pPr algn="ctr"/>
            <a:r>
              <a:rPr lang="en-US" dirty="0">
                <a:solidFill>
                  <a:srgbClr val="222222"/>
                </a:solidFill>
                <a:latin typeface="Helvetica" panose="020B0604020202020204" pitchFamily="34" charset="0"/>
              </a:rPr>
              <a:t>Did you know that a list of five numbers (a vector) can represent so much about your personality?</a:t>
            </a:r>
            <a:endParaRPr lang="en-IN" dirty="0"/>
          </a:p>
        </p:txBody>
      </p:sp>
      <p:pic>
        <p:nvPicPr>
          <p:cNvPr id="6" name="Picture 5"/>
          <p:cNvPicPr>
            <a:picLocks noChangeAspect="1"/>
          </p:cNvPicPr>
          <p:nvPr/>
        </p:nvPicPr>
        <p:blipFill>
          <a:blip r:embed="rId11"/>
          <a:stretch>
            <a:fillRect/>
          </a:stretch>
        </p:blipFill>
        <p:spPr>
          <a:xfrm>
            <a:off x="7797165" y="3292002"/>
            <a:ext cx="4181475" cy="2095500"/>
          </a:xfrm>
          <a:prstGeom prst="rect">
            <a:avLst/>
          </a:prstGeom>
        </p:spPr>
      </p:pic>
      <p:sp>
        <p:nvSpPr>
          <p:cNvPr id="2" name="Rectangle 1"/>
          <p:cNvSpPr/>
          <p:nvPr/>
        </p:nvSpPr>
        <p:spPr>
          <a:xfrm>
            <a:off x="187704" y="4458734"/>
            <a:ext cx="7281931" cy="923330"/>
          </a:xfrm>
          <a:prstGeom prst="rect">
            <a:avLst/>
          </a:prstGeom>
          <a:ln w="28575">
            <a:solidFill>
              <a:srgbClr val="00B050"/>
            </a:solidFill>
          </a:ln>
        </p:spPr>
        <p:txBody>
          <a:bodyPr wrap="square">
            <a:spAutoFit/>
          </a:bodyPr>
          <a:lstStyle/>
          <a:p>
            <a:pPr marL="342900" indent="-342900" fontAlgn="base">
              <a:buFont typeface="+mj-lt"/>
              <a:buAutoNum type="arabicPeriod"/>
            </a:pPr>
            <a:r>
              <a:rPr lang="en-US" dirty="0">
                <a:solidFill>
                  <a:srgbClr val="222222"/>
                </a:solidFill>
                <a:latin typeface="Helvetica" panose="020B0604020202020204" pitchFamily="34" charset="0"/>
              </a:rPr>
              <a:t>We can </a:t>
            </a:r>
            <a:r>
              <a:rPr lang="en-US" dirty="0">
                <a:solidFill>
                  <a:srgbClr val="0000FF"/>
                </a:solidFill>
                <a:latin typeface="Helvetica" panose="020B0604020202020204" pitchFamily="34" charset="0"/>
              </a:rPr>
              <a:t>represent people (and things) as vectors of numbers </a:t>
            </a:r>
            <a:r>
              <a:rPr lang="en-US" dirty="0">
                <a:solidFill>
                  <a:srgbClr val="222222"/>
                </a:solidFill>
                <a:latin typeface="Helvetica" panose="020B0604020202020204" pitchFamily="34" charset="0"/>
              </a:rPr>
              <a:t>(which is great for machines!).</a:t>
            </a:r>
          </a:p>
          <a:p>
            <a:pPr marL="342900" indent="-342900" fontAlgn="base">
              <a:buFont typeface="+mj-lt"/>
              <a:buAutoNum type="arabicPeriod"/>
            </a:pPr>
            <a:r>
              <a:rPr lang="en-US" dirty="0">
                <a:solidFill>
                  <a:srgbClr val="222222"/>
                </a:solidFill>
                <a:latin typeface="Helvetica" panose="020B0604020202020204" pitchFamily="34" charset="0"/>
              </a:rPr>
              <a:t>We can easily </a:t>
            </a:r>
            <a:r>
              <a:rPr lang="en-US" dirty="0">
                <a:solidFill>
                  <a:srgbClr val="0000FF"/>
                </a:solidFill>
                <a:latin typeface="Helvetica" panose="020B0604020202020204" pitchFamily="34" charset="0"/>
              </a:rPr>
              <a:t>calculate how similar vectors </a:t>
            </a:r>
            <a:r>
              <a:rPr lang="en-US" dirty="0">
                <a:solidFill>
                  <a:srgbClr val="222222"/>
                </a:solidFill>
                <a:latin typeface="Helvetica" panose="020B0604020202020204" pitchFamily="34" charset="0"/>
              </a:rPr>
              <a:t>are to each other.</a:t>
            </a:r>
            <a:endParaRPr lang="en-US" b="0" i="0" dirty="0">
              <a:solidFill>
                <a:srgbClr val="222222"/>
              </a:solidFill>
              <a:effectLst/>
              <a:latin typeface="Helvetica" panose="020B0604020202020204" pitchFamily="34" charset="0"/>
            </a:endParaRPr>
          </a:p>
        </p:txBody>
      </p:sp>
      <p:sp>
        <p:nvSpPr>
          <p:cNvPr id="18" name="TextBox 17"/>
          <p:cNvSpPr txBox="1"/>
          <p:nvPr/>
        </p:nvSpPr>
        <p:spPr>
          <a:xfrm>
            <a:off x="180000" y="828000"/>
            <a:ext cx="6945619"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Representation of Text</a:t>
            </a:r>
            <a:r>
              <a:rPr lang="en-IN" sz="2400" dirty="0" smtClean="0">
                <a:solidFill>
                  <a:srgbClr val="FF0066"/>
                </a:solidFill>
              </a:rPr>
              <a:t> </a:t>
            </a:r>
            <a:r>
              <a:rPr lang="en-IN" sz="2400" dirty="0" smtClean="0"/>
              <a:t>|</a:t>
            </a:r>
            <a:r>
              <a:rPr lang="en-IN" sz="2400" dirty="0" smtClean="0">
                <a:solidFill>
                  <a:srgbClr val="FF0066"/>
                </a:solidFill>
              </a:rPr>
              <a:t> </a:t>
            </a:r>
            <a:r>
              <a:rPr lang="en-IN" sz="2400" dirty="0">
                <a:solidFill>
                  <a:srgbClr val="FF0066"/>
                </a:solidFill>
              </a:rPr>
              <a:t>Word embedding </a:t>
            </a:r>
            <a:r>
              <a:rPr lang="en-IN" sz="2400" dirty="0"/>
              <a:t>|</a:t>
            </a:r>
            <a:r>
              <a:rPr lang="en-IN" sz="2400" dirty="0">
                <a:solidFill>
                  <a:srgbClr val="FF0066"/>
                </a:solidFill>
              </a:rPr>
              <a:t> </a:t>
            </a:r>
            <a:r>
              <a:rPr lang="en-IN" sz="2400" dirty="0" smtClean="0">
                <a:solidFill>
                  <a:srgbClr val="0000FF"/>
                </a:solidFill>
              </a:rPr>
              <a:t>word2vec</a:t>
            </a:r>
            <a:endParaRPr lang="en-IN" sz="2400" dirty="0">
              <a:solidFill>
                <a:srgbClr val="0000FF"/>
              </a:solidFill>
            </a:endParaRPr>
          </a:p>
        </p:txBody>
      </p:sp>
    </p:spTree>
    <p:extLst>
      <p:ext uri="{BB962C8B-B14F-4D97-AF65-F5344CB8AC3E}">
        <p14:creationId xmlns:p14="http://schemas.microsoft.com/office/powerpoint/2010/main" val="389787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5"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367958173"/>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r>
                        <a:rPr lang="en-IN" sz="800" b="0" dirty="0" smtClean="0">
                          <a:solidFill>
                            <a:srgbClr val="FF0000"/>
                          </a:solidFill>
                          <a:hlinkClick r:id="rId4"/>
                        </a:rPr>
                        <a:t>https://proceedings.neurips.cc/paper/2013/file/9aa42b31882ec039965f3c4923ce901b-Paper.pdf</a:t>
                      </a:r>
                      <a:r>
                        <a:rPr lang="en-IN" sz="800" b="0" dirty="0" smtClean="0">
                          <a:solidFill>
                            <a:srgbClr val="FF0000"/>
                          </a:solidFill>
                        </a:rPr>
                        <a:t> | </a:t>
                      </a:r>
                      <a:r>
                        <a:rPr lang="en-IN" sz="800" b="0" dirty="0" smtClean="0">
                          <a:solidFill>
                            <a:srgbClr val="FF0000"/>
                          </a:solidFill>
                          <a:hlinkClick r:id="rId5"/>
                        </a:rPr>
                        <a:t>https://jalammar.github.io/illustrated-word2vec/</a:t>
                      </a:r>
                      <a:r>
                        <a:rPr lang="en-IN" sz="800" b="0" dirty="0" smtClean="0">
                          <a:solidFill>
                            <a:srgbClr val="FF0000"/>
                          </a:solidFill>
                        </a:rPr>
                        <a:t> | </a:t>
                      </a:r>
                      <a:r>
                        <a:rPr lang="en-IN" sz="800" b="0" dirty="0" smtClean="0">
                          <a:solidFill>
                            <a:srgbClr val="FF0000"/>
                          </a:solidFill>
                          <a:hlinkClick r:id="rId6"/>
                        </a:rPr>
                        <a:t>https://www.youtube.com/watch?v=ISPId9Lhc1g&amp;ab_channel=JayAlammar</a:t>
                      </a:r>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8" name="TextBox 7"/>
          <p:cNvSpPr txBox="1"/>
          <p:nvPr/>
        </p:nvSpPr>
        <p:spPr>
          <a:xfrm>
            <a:off x="179999" y="828000"/>
            <a:ext cx="8282866" cy="461665"/>
          </a:xfrm>
          <a:prstGeom prst="rect">
            <a:avLst/>
          </a:prstGeom>
          <a:solidFill>
            <a:schemeClr val="accent2">
              <a:lumMod val="20000"/>
              <a:lumOff val="80000"/>
            </a:schemeClr>
          </a:solidFill>
        </p:spPr>
        <p:txBody>
          <a:bodyPr wrap="square" rtlCol="0">
            <a:spAutoFit/>
          </a:bodyPr>
          <a:lstStyle/>
          <a:p>
            <a:r>
              <a:rPr lang="en-IN" sz="2400" dirty="0" smtClean="0">
                <a:solidFill>
                  <a:srgbClr val="0000FF"/>
                </a:solidFill>
              </a:rPr>
              <a:t>Word2vec </a:t>
            </a:r>
            <a:r>
              <a:rPr lang="en-IN" sz="2400" dirty="0" smtClean="0"/>
              <a:t>|</a:t>
            </a:r>
            <a:r>
              <a:rPr lang="en-IN" sz="2400" dirty="0" smtClean="0"/>
              <a:t>Example</a:t>
            </a:r>
            <a:r>
              <a:rPr lang="en-IN" sz="2400" dirty="0"/>
              <a:t>: </a:t>
            </a:r>
            <a:r>
              <a:rPr lang="en-US" sz="2400" dirty="0"/>
              <a:t>Personality </a:t>
            </a:r>
            <a:r>
              <a:rPr lang="en-US" sz="2400" dirty="0" err="1"/>
              <a:t>Embeddings</a:t>
            </a:r>
            <a:r>
              <a:rPr lang="en-US" sz="2400" dirty="0"/>
              <a:t>-What are you like?</a:t>
            </a:r>
            <a:endParaRPr lang="en-IN" sz="2400" dirty="0"/>
          </a:p>
        </p:txBody>
      </p:sp>
      <p:pic>
        <p:nvPicPr>
          <p:cNvPr id="1026" name="Picture 2" descr="https://jalammar.github.io/images/word2vec/introversion-extraversion-1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141" y="1343400"/>
            <a:ext cx="37433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jalammar.github.io/images/word2vec/introversion-extraversi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4271" y="1327754"/>
            <a:ext cx="3819525" cy="2705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062750" y="2057142"/>
            <a:ext cx="2028515" cy="923330"/>
          </a:xfrm>
          <a:prstGeom prst="rect">
            <a:avLst/>
          </a:prstGeom>
        </p:spPr>
        <p:txBody>
          <a:bodyPr wrap="square">
            <a:spAutoFit/>
          </a:bodyPr>
          <a:lstStyle/>
          <a:p>
            <a:pPr algn="ctr"/>
            <a:r>
              <a:rPr lang="en-US" dirty="0" smtClean="0">
                <a:solidFill>
                  <a:srgbClr val="0000FF"/>
                </a:solidFill>
                <a:latin typeface="Helvetica" panose="020B0604020202020204" pitchFamily="34" charset="0"/>
              </a:rPr>
              <a:t>After switching </a:t>
            </a:r>
            <a:r>
              <a:rPr lang="en-US" dirty="0">
                <a:solidFill>
                  <a:srgbClr val="0000FF"/>
                </a:solidFill>
                <a:latin typeface="Helvetica" panose="020B0604020202020204" pitchFamily="34" charset="0"/>
              </a:rPr>
              <a:t>the range to be from -1 to </a:t>
            </a:r>
            <a:r>
              <a:rPr lang="en-US" dirty="0" smtClean="0">
                <a:solidFill>
                  <a:srgbClr val="0000FF"/>
                </a:solidFill>
                <a:latin typeface="Helvetica" panose="020B0604020202020204" pitchFamily="34" charset="0"/>
              </a:rPr>
              <a:t>1</a:t>
            </a:r>
            <a:endParaRPr lang="en-IN" dirty="0">
              <a:solidFill>
                <a:srgbClr val="0000FF"/>
              </a:solidFill>
            </a:endParaRPr>
          </a:p>
        </p:txBody>
      </p:sp>
      <p:pic>
        <p:nvPicPr>
          <p:cNvPr id="9" name="Picture 8"/>
          <p:cNvPicPr>
            <a:picLocks noChangeAspect="1"/>
          </p:cNvPicPr>
          <p:nvPr/>
        </p:nvPicPr>
        <p:blipFill rotWithShape="1">
          <a:blip r:embed="rId9"/>
          <a:srcRect l="1417" t="2179" b="4820"/>
          <a:stretch/>
        </p:blipFill>
        <p:spPr>
          <a:xfrm>
            <a:off x="111760" y="3921759"/>
            <a:ext cx="4441485" cy="2489201"/>
          </a:xfrm>
          <a:prstGeom prst="rect">
            <a:avLst/>
          </a:prstGeom>
        </p:spPr>
      </p:pic>
      <p:pic>
        <p:nvPicPr>
          <p:cNvPr id="10" name="Picture 9"/>
          <p:cNvPicPr>
            <a:picLocks noChangeAspect="1"/>
          </p:cNvPicPr>
          <p:nvPr/>
        </p:nvPicPr>
        <p:blipFill>
          <a:blip r:embed="rId10"/>
          <a:stretch>
            <a:fillRect/>
          </a:stretch>
        </p:blipFill>
        <p:spPr>
          <a:xfrm>
            <a:off x="7001300" y="3914026"/>
            <a:ext cx="4181475" cy="2476500"/>
          </a:xfrm>
          <a:prstGeom prst="rect">
            <a:avLst/>
          </a:prstGeom>
        </p:spPr>
      </p:pic>
    </p:spTree>
    <p:extLst>
      <p:ext uri="{BB962C8B-B14F-4D97-AF65-F5344CB8AC3E}">
        <p14:creationId xmlns:p14="http://schemas.microsoft.com/office/powerpoint/2010/main" val="130623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367958173"/>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r>
                        <a:rPr lang="en-IN" sz="800" b="0" dirty="0" smtClean="0">
                          <a:solidFill>
                            <a:srgbClr val="FF0000"/>
                          </a:solidFill>
                          <a:hlinkClick r:id="rId4"/>
                        </a:rPr>
                        <a:t>https://proceedings.neurips.cc/paper/2013/file/9aa42b31882ec039965f3c4923ce901b-Paper.pdf</a:t>
                      </a:r>
                      <a:r>
                        <a:rPr lang="en-IN" sz="800" b="0" dirty="0" smtClean="0">
                          <a:solidFill>
                            <a:srgbClr val="FF0000"/>
                          </a:solidFill>
                        </a:rPr>
                        <a:t> | </a:t>
                      </a:r>
                      <a:r>
                        <a:rPr lang="en-IN" sz="800" b="0" dirty="0" smtClean="0">
                          <a:solidFill>
                            <a:srgbClr val="FF0000"/>
                          </a:solidFill>
                          <a:hlinkClick r:id="rId5"/>
                        </a:rPr>
                        <a:t>https://jalammar.github.io/illustrated-word2vec/</a:t>
                      </a:r>
                      <a:r>
                        <a:rPr lang="en-IN" sz="800" b="0" dirty="0" smtClean="0">
                          <a:solidFill>
                            <a:srgbClr val="FF0000"/>
                          </a:solidFill>
                        </a:rPr>
                        <a:t> | </a:t>
                      </a:r>
                      <a:r>
                        <a:rPr lang="en-IN" sz="800" b="0" dirty="0" smtClean="0">
                          <a:solidFill>
                            <a:srgbClr val="FF0000"/>
                          </a:solidFill>
                          <a:hlinkClick r:id="rId6"/>
                        </a:rPr>
                        <a:t>https://www.youtube.com/watch?v=ISPId9Lhc1g&amp;ab_channel=JayAlammar</a:t>
                      </a:r>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pic>
        <p:nvPicPr>
          <p:cNvPr id="10" name="Picture 9"/>
          <p:cNvPicPr>
            <a:picLocks noChangeAspect="1"/>
          </p:cNvPicPr>
          <p:nvPr/>
        </p:nvPicPr>
        <p:blipFill>
          <a:blip r:embed="rId7"/>
          <a:stretch>
            <a:fillRect/>
          </a:stretch>
        </p:blipFill>
        <p:spPr>
          <a:xfrm>
            <a:off x="168485" y="1447228"/>
            <a:ext cx="4181475" cy="2476500"/>
          </a:xfrm>
          <a:prstGeom prst="rect">
            <a:avLst/>
          </a:prstGeom>
        </p:spPr>
      </p:pic>
      <p:sp>
        <p:nvSpPr>
          <p:cNvPr id="3" name="Rectangle 2"/>
          <p:cNvSpPr/>
          <p:nvPr/>
        </p:nvSpPr>
        <p:spPr>
          <a:xfrm>
            <a:off x="138898" y="3938732"/>
            <a:ext cx="6215606" cy="923330"/>
          </a:xfrm>
          <a:prstGeom prst="rect">
            <a:avLst/>
          </a:prstGeom>
        </p:spPr>
        <p:txBody>
          <a:bodyPr wrap="square">
            <a:spAutoFit/>
          </a:bodyPr>
          <a:lstStyle/>
          <a:p>
            <a:pPr algn="ctr"/>
            <a:r>
              <a:rPr lang="en-US" dirty="0">
                <a:solidFill>
                  <a:srgbClr val="222222"/>
                </a:solidFill>
                <a:latin typeface="Helvetica" panose="020B0604020202020204" pitchFamily="34" charset="0"/>
              </a:rPr>
              <a:t> </a:t>
            </a:r>
            <a:r>
              <a:rPr lang="en-US" dirty="0" smtClean="0">
                <a:solidFill>
                  <a:srgbClr val="222222"/>
                </a:solidFill>
                <a:latin typeface="Helvetica" panose="020B0604020202020204" pitchFamily="34" charset="0"/>
              </a:rPr>
              <a:t>Jay needed </a:t>
            </a:r>
            <a:r>
              <a:rPr lang="en-US" dirty="0">
                <a:solidFill>
                  <a:srgbClr val="222222"/>
                </a:solidFill>
                <a:latin typeface="Helvetica" panose="020B0604020202020204" pitchFamily="34" charset="0"/>
              </a:rPr>
              <a:t>to be replaced by someone with a similar personality. In the </a:t>
            </a:r>
            <a:r>
              <a:rPr lang="en-US" dirty="0" smtClean="0">
                <a:solidFill>
                  <a:srgbClr val="222222"/>
                </a:solidFill>
                <a:latin typeface="Helvetica" panose="020B0604020202020204" pitchFamily="34" charset="0"/>
              </a:rPr>
              <a:t>figure</a:t>
            </a:r>
            <a:r>
              <a:rPr lang="en-US" dirty="0">
                <a:solidFill>
                  <a:srgbClr val="222222"/>
                </a:solidFill>
                <a:latin typeface="Helvetica" panose="020B0604020202020204" pitchFamily="34" charset="0"/>
              </a:rPr>
              <a:t>, which of the two people is more similar to </a:t>
            </a:r>
            <a:r>
              <a:rPr lang="en-US" dirty="0" smtClean="0">
                <a:solidFill>
                  <a:srgbClr val="222222"/>
                </a:solidFill>
                <a:latin typeface="Helvetica" panose="020B0604020202020204" pitchFamily="34" charset="0"/>
              </a:rPr>
              <a:t>Jay?</a:t>
            </a:r>
            <a:endParaRPr lang="en-IN" dirty="0"/>
          </a:p>
        </p:txBody>
      </p:sp>
      <p:pic>
        <p:nvPicPr>
          <p:cNvPr id="4" name="Picture 3"/>
          <p:cNvPicPr>
            <a:picLocks noChangeAspect="1"/>
          </p:cNvPicPr>
          <p:nvPr/>
        </p:nvPicPr>
        <p:blipFill>
          <a:blip r:embed="rId8"/>
          <a:stretch>
            <a:fillRect/>
          </a:stretch>
        </p:blipFill>
        <p:spPr>
          <a:xfrm>
            <a:off x="934367" y="4871664"/>
            <a:ext cx="4705350" cy="1552575"/>
          </a:xfrm>
          <a:prstGeom prst="rect">
            <a:avLst/>
          </a:prstGeom>
        </p:spPr>
      </p:pic>
      <p:pic>
        <p:nvPicPr>
          <p:cNvPr id="5" name="Picture 4"/>
          <p:cNvPicPr>
            <a:picLocks noChangeAspect="1"/>
          </p:cNvPicPr>
          <p:nvPr/>
        </p:nvPicPr>
        <p:blipFill>
          <a:blip r:embed="rId9"/>
          <a:stretch>
            <a:fillRect/>
          </a:stretch>
        </p:blipFill>
        <p:spPr>
          <a:xfrm>
            <a:off x="7762652" y="1867571"/>
            <a:ext cx="2857500" cy="2190750"/>
          </a:xfrm>
          <a:prstGeom prst="rect">
            <a:avLst/>
          </a:prstGeom>
        </p:spPr>
      </p:pic>
      <p:pic>
        <p:nvPicPr>
          <p:cNvPr id="6" name="Picture 5"/>
          <p:cNvPicPr>
            <a:picLocks noChangeAspect="1"/>
          </p:cNvPicPr>
          <p:nvPr/>
        </p:nvPicPr>
        <p:blipFill>
          <a:blip r:embed="rId10"/>
          <a:stretch>
            <a:fillRect/>
          </a:stretch>
        </p:blipFill>
        <p:spPr>
          <a:xfrm>
            <a:off x="6804904" y="4694481"/>
            <a:ext cx="5276850" cy="1552575"/>
          </a:xfrm>
          <a:prstGeom prst="rect">
            <a:avLst/>
          </a:prstGeom>
        </p:spPr>
      </p:pic>
      <p:sp>
        <p:nvSpPr>
          <p:cNvPr id="17" name="TextBox 16"/>
          <p:cNvSpPr txBox="1"/>
          <p:nvPr/>
        </p:nvSpPr>
        <p:spPr>
          <a:xfrm>
            <a:off x="179999" y="828000"/>
            <a:ext cx="8282866" cy="461665"/>
          </a:xfrm>
          <a:prstGeom prst="rect">
            <a:avLst/>
          </a:prstGeom>
          <a:solidFill>
            <a:schemeClr val="accent2">
              <a:lumMod val="20000"/>
              <a:lumOff val="80000"/>
            </a:schemeClr>
          </a:solidFill>
        </p:spPr>
        <p:txBody>
          <a:bodyPr wrap="square" rtlCol="0">
            <a:spAutoFit/>
          </a:bodyPr>
          <a:lstStyle/>
          <a:p>
            <a:r>
              <a:rPr lang="en-IN" sz="2400" dirty="0" smtClean="0">
                <a:solidFill>
                  <a:srgbClr val="0000FF"/>
                </a:solidFill>
              </a:rPr>
              <a:t>Word2vec </a:t>
            </a:r>
            <a:r>
              <a:rPr lang="en-IN" sz="2400" dirty="0" smtClean="0"/>
              <a:t>|</a:t>
            </a:r>
            <a:r>
              <a:rPr lang="en-IN" sz="2400" dirty="0" smtClean="0"/>
              <a:t>Example</a:t>
            </a:r>
            <a:r>
              <a:rPr lang="en-IN" sz="2400" dirty="0"/>
              <a:t>: </a:t>
            </a:r>
            <a:r>
              <a:rPr lang="en-US" sz="2400" dirty="0"/>
              <a:t>Personality </a:t>
            </a:r>
            <a:r>
              <a:rPr lang="en-US" sz="2400" dirty="0" err="1"/>
              <a:t>Embeddings</a:t>
            </a:r>
            <a:r>
              <a:rPr lang="en-US" sz="2400" dirty="0"/>
              <a:t>-What are you like?</a:t>
            </a:r>
            <a:endParaRPr lang="en-IN" sz="2400" dirty="0"/>
          </a:p>
        </p:txBody>
      </p:sp>
    </p:spTree>
    <p:extLst>
      <p:ext uri="{BB962C8B-B14F-4D97-AF65-F5344CB8AC3E}">
        <p14:creationId xmlns:p14="http://schemas.microsoft.com/office/powerpoint/2010/main" val="170176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367958173"/>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r>
                        <a:rPr lang="en-IN" sz="800" b="0" dirty="0" smtClean="0">
                          <a:solidFill>
                            <a:srgbClr val="FF0000"/>
                          </a:solidFill>
                          <a:hlinkClick r:id="rId4"/>
                        </a:rPr>
                        <a:t>https://proceedings.neurips.cc/paper/2013/file/9aa42b31882ec039965f3c4923ce901b-Paper.pdf</a:t>
                      </a:r>
                      <a:r>
                        <a:rPr lang="en-IN" sz="800" b="0" dirty="0" smtClean="0">
                          <a:solidFill>
                            <a:srgbClr val="FF0000"/>
                          </a:solidFill>
                        </a:rPr>
                        <a:t> | </a:t>
                      </a:r>
                      <a:r>
                        <a:rPr lang="en-IN" sz="800" b="0" dirty="0" smtClean="0">
                          <a:solidFill>
                            <a:srgbClr val="FF0000"/>
                          </a:solidFill>
                          <a:hlinkClick r:id="rId5"/>
                        </a:rPr>
                        <a:t>https://jalammar.github.io/illustrated-word2vec/</a:t>
                      </a:r>
                      <a:r>
                        <a:rPr lang="en-IN" sz="800" b="0" dirty="0" smtClean="0">
                          <a:solidFill>
                            <a:srgbClr val="FF0000"/>
                          </a:solidFill>
                        </a:rPr>
                        <a:t> | </a:t>
                      </a:r>
                      <a:r>
                        <a:rPr lang="en-IN" sz="800" b="0" dirty="0" smtClean="0">
                          <a:solidFill>
                            <a:srgbClr val="FF0000"/>
                          </a:solidFill>
                          <a:hlinkClick r:id="rId6"/>
                        </a:rPr>
                        <a:t>https://www.youtube.com/watch?v=ISPId9Lhc1g&amp;ab_channel=JayAlammar</a:t>
                      </a:r>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17" name="TextBox 16"/>
          <p:cNvSpPr txBox="1"/>
          <p:nvPr/>
        </p:nvSpPr>
        <p:spPr>
          <a:xfrm>
            <a:off x="179999" y="828000"/>
            <a:ext cx="8282866"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Word2vec</a:t>
            </a:r>
            <a:r>
              <a:rPr lang="en-IN" sz="2400" dirty="0" smtClean="0">
                <a:solidFill>
                  <a:srgbClr val="0000FF"/>
                </a:solidFill>
              </a:rPr>
              <a:t> </a:t>
            </a:r>
            <a:r>
              <a:rPr lang="en-IN" sz="2400" dirty="0" smtClean="0"/>
              <a:t>|</a:t>
            </a:r>
            <a:r>
              <a:rPr lang="en-IN" sz="2400" dirty="0" smtClean="0"/>
              <a:t>Example</a:t>
            </a:r>
            <a:r>
              <a:rPr lang="en-IN" sz="2400" dirty="0"/>
              <a:t>: </a:t>
            </a:r>
            <a:r>
              <a:rPr lang="en-US" sz="2400" dirty="0"/>
              <a:t>Personality </a:t>
            </a:r>
            <a:r>
              <a:rPr lang="en-US" sz="2400" dirty="0" err="1"/>
              <a:t>Embeddings</a:t>
            </a:r>
            <a:r>
              <a:rPr lang="en-US" sz="2400" dirty="0"/>
              <a:t>-What are you like?</a:t>
            </a:r>
            <a:endParaRPr lang="en-IN" sz="2400" dirty="0"/>
          </a:p>
        </p:txBody>
      </p:sp>
      <p:pic>
        <p:nvPicPr>
          <p:cNvPr id="2" name="Picture 1"/>
          <p:cNvPicPr>
            <a:picLocks noChangeAspect="1"/>
          </p:cNvPicPr>
          <p:nvPr/>
        </p:nvPicPr>
        <p:blipFill>
          <a:blip r:embed="rId7"/>
          <a:stretch>
            <a:fillRect/>
          </a:stretch>
        </p:blipFill>
        <p:spPr>
          <a:xfrm>
            <a:off x="1351066" y="1987419"/>
            <a:ext cx="9489868" cy="2883162"/>
          </a:xfrm>
          <a:prstGeom prst="rect">
            <a:avLst/>
          </a:prstGeom>
        </p:spPr>
      </p:pic>
    </p:spTree>
    <p:extLst>
      <p:ext uri="{BB962C8B-B14F-4D97-AF65-F5344CB8AC3E}">
        <p14:creationId xmlns:p14="http://schemas.microsoft.com/office/powerpoint/2010/main" val="23377215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3455498"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training setup</a:t>
            </a:r>
            <a:endParaRPr lang="en-IN" sz="2400" dirty="0">
              <a:solidFill>
                <a:srgbClr val="0000FF"/>
              </a:solidFill>
            </a:endParaRPr>
          </a:p>
        </p:txBody>
      </p:sp>
      <p:sp>
        <p:nvSpPr>
          <p:cNvPr id="4" name="Rectangle 3"/>
          <p:cNvSpPr/>
          <p:nvPr/>
        </p:nvSpPr>
        <p:spPr>
          <a:xfrm>
            <a:off x="168485" y="1313815"/>
            <a:ext cx="7781197" cy="3416320"/>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404040"/>
                </a:solidFill>
                <a:latin typeface="Calibri" panose="020F0502020204030204" pitchFamily="34" charset="0"/>
              </a:rPr>
              <a:t>Let's represent words as vectors of some length (</a:t>
            </a:r>
            <a:r>
              <a:rPr lang="en-US" sz="2400" dirty="0" smtClean="0">
                <a:solidFill>
                  <a:srgbClr val="404040"/>
                </a:solidFill>
                <a:latin typeface="Calibri" panose="020F0502020204030204" pitchFamily="34" charset="0"/>
              </a:rPr>
              <a:t>say </a:t>
            </a:r>
            <a:r>
              <a:rPr lang="en-IN" sz="2400" dirty="0" smtClean="0">
                <a:solidFill>
                  <a:srgbClr val="404040"/>
                </a:solidFill>
                <a:latin typeface="Calibri" panose="020F0502020204030204" pitchFamily="34" charset="0"/>
              </a:rPr>
              <a:t>300</a:t>
            </a:r>
            <a:r>
              <a:rPr lang="en-IN" sz="2400" dirty="0">
                <a:solidFill>
                  <a:srgbClr val="404040"/>
                </a:solidFill>
                <a:latin typeface="Calibri" panose="020F0502020204030204" pitchFamily="34" charset="0"/>
              </a:rPr>
              <a:t>), randomly initialized.</a:t>
            </a:r>
          </a:p>
          <a:p>
            <a:pPr marL="342900" indent="-342900" algn="just">
              <a:buFont typeface="Arial" panose="020B0604020202020204" pitchFamily="34" charset="0"/>
              <a:buChar char="•"/>
            </a:pPr>
            <a:r>
              <a:rPr lang="en-US" sz="2400" dirty="0">
                <a:solidFill>
                  <a:srgbClr val="404040"/>
                </a:solidFill>
                <a:latin typeface="Calibri" panose="020F0502020204030204" pitchFamily="34" charset="0"/>
              </a:rPr>
              <a:t>So we start with 300 * V random parameters</a:t>
            </a:r>
          </a:p>
          <a:p>
            <a:pPr marL="342900" indent="-342900" algn="just">
              <a:buFont typeface="Arial" panose="020B0604020202020204" pitchFamily="34" charset="0"/>
              <a:buChar char="•"/>
            </a:pPr>
            <a:r>
              <a:rPr lang="en-US" sz="2400" dirty="0">
                <a:solidFill>
                  <a:srgbClr val="404040"/>
                </a:solidFill>
                <a:latin typeface="Calibri" panose="020F0502020204030204" pitchFamily="34" charset="0"/>
              </a:rPr>
              <a:t>Over the entire training set, we’d like to adjust </a:t>
            </a:r>
            <a:r>
              <a:rPr lang="en-US" sz="2400" dirty="0" smtClean="0">
                <a:solidFill>
                  <a:srgbClr val="404040"/>
                </a:solidFill>
                <a:latin typeface="Calibri" panose="020F0502020204030204" pitchFamily="34" charset="0"/>
              </a:rPr>
              <a:t>those word </a:t>
            </a:r>
            <a:r>
              <a:rPr lang="en-US" sz="2400" dirty="0">
                <a:solidFill>
                  <a:srgbClr val="404040"/>
                </a:solidFill>
                <a:latin typeface="Calibri" panose="020F0502020204030204" pitchFamily="34" charset="0"/>
              </a:rPr>
              <a:t>vectors such that we</a:t>
            </a:r>
          </a:p>
          <a:p>
            <a:pPr marL="742950" lvl="1" indent="-285750" algn="just">
              <a:buFont typeface="Arial" panose="020B0604020202020204" pitchFamily="34" charset="0"/>
              <a:buChar char="•"/>
            </a:pPr>
            <a:r>
              <a:rPr lang="en-US" sz="2400" dirty="0" smtClean="0">
                <a:solidFill>
                  <a:srgbClr val="404040"/>
                </a:solidFill>
                <a:latin typeface="Calibri" panose="020F0502020204030204" pitchFamily="34" charset="0"/>
              </a:rPr>
              <a:t>Maximize </a:t>
            </a:r>
            <a:r>
              <a:rPr lang="en-US" sz="2400" dirty="0">
                <a:solidFill>
                  <a:srgbClr val="404040"/>
                </a:solidFill>
                <a:latin typeface="Calibri" panose="020F0502020204030204" pitchFamily="34" charset="0"/>
              </a:rPr>
              <a:t>the similarity of the </a:t>
            </a:r>
            <a:r>
              <a:rPr lang="en-US" sz="2400" dirty="0">
                <a:solidFill>
                  <a:srgbClr val="009A00"/>
                </a:solidFill>
                <a:latin typeface="Calibri" panose="020F0502020204030204" pitchFamily="34" charset="0"/>
              </a:rPr>
              <a:t>target word</a:t>
            </a:r>
            <a:r>
              <a:rPr lang="en-US" sz="2400" dirty="0">
                <a:solidFill>
                  <a:srgbClr val="404040"/>
                </a:solidFill>
                <a:latin typeface="Calibri" panose="020F0502020204030204" pitchFamily="34" charset="0"/>
              </a:rPr>
              <a:t>, </a:t>
            </a:r>
            <a:r>
              <a:rPr lang="en-US" sz="2400" dirty="0" smtClean="0">
                <a:solidFill>
                  <a:srgbClr val="009A00"/>
                </a:solidFill>
                <a:latin typeface="Calibri" panose="020F0502020204030204" pitchFamily="34" charset="0"/>
              </a:rPr>
              <a:t>context word </a:t>
            </a:r>
            <a:r>
              <a:rPr lang="en-US" sz="2400" dirty="0">
                <a:solidFill>
                  <a:srgbClr val="404040"/>
                </a:solidFill>
                <a:latin typeface="Calibri" panose="020F0502020204030204" pitchFamily="34" charset="0"/>
              </a:rPr>
              <a:t>pairs (</a:t>
            </a:r>
            <a:r>
              <a:rPr lang="en-US" sz="2400" dirty="0" err="1">
                <a:solidFill>
                  <a:srgbClr val="404040"/>
                </a:solidFill>
                <a:latin typeface="Calibri" panose="020F0502020204030204" pitchFamily="34" charset="0"/>
              </a:rPr>
              <a:t>t,c</a:t>
            </a:r>
            <a:r>
              <a:rPr lang="en-US" sz="2400" dirty="0">
                <a:solidFill>
                  <a:srgbClr val="404040"/>
                </a:solidFill>
                <a:latin typeface="Calibri" panose="020F0502020204030204" pitchFamily="34" charset="0"/>
              </a:rPr>
              <a:t>) drawn from the positive data</a:t>
            </a:r>
          </a:p>
          <a:p>
            <a:pPr marL="742950" lvl="1" indent="-285750" algn="just">
              <a:buFont typeface="Arial" panose="020B0604020202020204" pitchFamily="34" charset="0"/>
              <a:buChar char="•"/>
            </a:pPr>
            <a:r>
              <a:rPr lang="en-US" sz="2400" dirty="0" smtClean="0">
                <a:solidFill>
                  <a:srgbClr val="404040"/>
                </a:solidFill>
                <a:latin typeface="Calibri" panose="020F0502020204030204" pitchFamily="34" charset="0"/>
              </a:rPr>
              <a:t>Minimize </a:t>
            </a:r>
            <a:r>
              <a:rPr lang="en-US" sz="2400" dirty="0">
                <a:solidFill>
                  <a:srgbClr val="404040"/>
                </a:solidFill>
                <a:latin typeface="Calibri" panose="020F0502020204030204" pitchFamily="34" charset="0"/>
              </a:rPr>
              <a:t>the similarity of the (</a:t>
            </a:r>
            <a:r>
              <a:rPr lang="en-US" sz="2400" dirty="0" err="1">
                <a:solidFill>
                  <a:srgbClr val="404040"/>
                </a:solidFill>
                <a:latin typeface="Calibri" panose="020F0502020204030204" pitchFamily="34" charset="0"/>
              </a:rPr>
              <a:t>t,c</a:t>
            </a:r>
            <a:r>
              <a:rPr lang="en-US" sz="2400" dirty="0">
                <a:solidFill>
                  <a:srgbClr val="404040"/>
                </a:solidFill>
                <a:latin typeface="Calibri" panose="020F0502020204030204" pitchFamily="34" charset="0"/>
              </a:rPr>
              <a:t>) pairs drawn </a:t>
            </a:r>
            <a:r>
              <a:rPr lang="en-US" sz="2400" dirty="0" smtClean="0">
                <a:solidFill>
                  <a:srgbClr val="404040"/>
                </a:solidFill>
                <a:latin typeface="Calibri" panose="020F0502020204030204" pitchFamily="34" charset="0"/>
              </a:rPr>
              <a:t>from </a:t>
            </a:r>
            <a:r>
              <a:rPr lang="en-IN" sz="2400" dirty="0" smtClean="0">
                <a:solidFill>
                  <a:srgbClr val="404040"/>
                </a:solidFill>
                <a:latin typeface="Calibri" panose="020F0502020204030204" pitchFamily="34" charset="0"/>
              </a:rPr>
              <a:t>the </a:t>
            </a:r>
            <a:r>
              <a:rPr lang="en-IN" sz="2400" dirty="0">
                <a:solidFill>
                  <a:srgbClr val="404040"/>
                </a:solidFill>
                <a:latin typeface="Calibri" panose="020F0502020204030204" pitchFamily="34" charset="0"/>
              </a:rPr>
              <a:t>negative data</a:t>
            </a:r>
            <a:r>
              <a:rPr lang="en-IN" sz="1600" dirty="0">
                <a:solidFill>
                  <a:srgbClr val="404040"/>
                </a:solidFill>
                <a:latin typeface="Calibri" panose="020F0502020204030204" pitchFamily="34" charset="0"/>
              </a:rPr>
              <a:t>.</a:t>
            </a:r>
            <a:endParaRPr lang="en-IN" sz="2400" dirty="0"/>
          </a:p>
        </p:txBody>
      </p:sp>
      <p:sp>
        <p:nvSpPr>
          <p:cNvPr id="11" name="Rectangle 10"/>
          <p:cNvSpPr/>
          <p:nvPr/>
        </p:nvSpPr>
        <p:spPr>
          <a:xfrm>
            <a:off x="9357721" y="651526"/>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17" name="TextBox 16"/>
          <p:cNvSpPr txBox="1"/>
          <p:nvPr/>
        </p:nvSpPr>
        <p:spPr>
          <a:xfrm>
            <a:off x="9716537" y="1347595"/>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18" name="TextBox 17"/>
          <p:cNvSpPr txBox="1"/>
          <p:nvPr/>
        </p:nvSpPr>
        <p:spPr>
          <a:xfrm>
            <a:off x="9106678" y="2162852"/>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20" name="TextBox 19"/>
          <p:cNvSpPr txBox="1"/>
          <p:nvPr/>
        </p:nvSpPr>
        <p:spPr>
          <a:xfrm>
            <a:off x="10614603" y="2162852"/>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1" name="Straight Arrow Connector 20"/>
          <p:cNvCxnSpPr>
            <a:stCxn id="11" idx="2"/>
            <a:endCxn id="17" idx="0"/>
          </p:cNvCxnSpPr>
          <p:nvPr/>
        </p:nvCxnSpPr>
        <p:spPr>
          <a:xfrm>
            <a:off x="10266784" y="1020858"/>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0"/>
          </p:cNvCxnSpPr>
          <p:nvPr/>
        </p:nvCxnSpPr>
        <p:spPr>
          <a:xfrm flipH="1">
            <a:off x="9500729" y="1716927"/>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0"/>
          </p:cNvCxnSpPr>
          <p:nvPr/>
        </p:nvCxnSpPr>
        <p:spPr>
          <a:xfrm>
            <a:off x="10273005" y="1716927"/>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818627" y="4219203"/>
            <a:ext cx="3250163" cy="923330"/>
          </a:xfrm>
          <a:prstGeom prst="rect">
            <a:avLst/>
          </a:prstGeom>
          <a:solidFill>
            <a:schemeClr val="accent4">
              <a:lumMod val="40000"/>
              <a:lumOff val="60000"/>
            </a:schemeClr>
          </a:solidFill>
        </p:spPr>
        <p:txBody>
          <a:bodyPr wrap="square">
            <a:spAutoFit/>
          </a:bodyPr>
          <a:lstStyle/>
          <a:p>
            <a:pPr algn="just"/>
            <a:r>
              <a:rPr lang="en-IN" dirty="0" smtClean="0">
                <a:latin typeface="HelveticaNeue-Light"/>
              </a:rPr>
              <a:t>Both </a:t>
            </a:r>
            <a:r>
              <a:rPr lang="en-IN" dirty="0">
                <a:latin typeface="HelveticaNeue-Light"/>
              </a:rPr>
              <a:t>target and </a:t>
            </a:r>
            <a:r>
              <a:rPr lang="en-IN" dirty="0" smtClean="0">
                <a:latin typeface="HelveticaNeue-Light"/>
              </a:rPr>
              <a:t>context vectors </a:t>
            </a:r>
            <a:r>
              <a:rPr lang="en-IN" dirty="0">
                <a:latin typeface="HelveticaNeue-Light"/>
              </a:rPr>
              <a:t>are </a:t>
            </a:r>
            <a:r>
              <a:rPr lang="en-IN" i="1" dirty="0">
                <a:latin typeface="HelveticaNeue-LightItalic"/>
              </a:rPr>
              <a:t>learned</a:t>
            </a:r>
            <a:r>
              <a:rPr lang="en-IN" dirty="0">
                <a:latin typeface="HelveticaNeue-Light"/>
              </a:rPr>
              <a:t>, </a:t>
            </a:r>
            <a:r>
              <a:rPr lang="en-IN" dirty="0" smtClean="0">
                <a:latin typeface="HelveticaNeue-Light"/>
              </a:rPr>
              <a:t>so we </a:t>
            </a:r>
            <a:r>
              <a:rPr lang="en-IN" dirty="0">
                <a:latin typeface="HelveticaNeue-Light"/>
              </a:rPr>
              <a:t>have no </a:t>
            </a:r>
            <a:r>
              <a:rPr lang="en-IN" dirty="0" smtClean="0">
                <a:latin typeface="HelveticaNeue-Light"/>
              </a:rPr>
              <a:t>explicit </a:t>
            </a:r>
            <a:r>
              <a:rPr lang="en-IN" dirty="0" err="1" smtClean="0">
                <a:latin typeface="HelveticaNeue-Light"/>
              </a:rPr>
              <a:t>featurization</a:t>
            </a:r>
            <a:r>
              <a:rPr lang="en-IN" dirty="0">
                <a:latin typeface="HelveticaNeue-Light"/>
              </a:rPr>
              <a:t>!</a:t>
            </a:r>
            <a:endParaRPr lang="en-IN" dirty="0"/>
          </a:p>
        </p:txBody>
      </p:sp>
      <p:sp>
        <p:nvSpPr>
          <p:cNvPr id="25" name="TextBox 24"/>
          <p:cNvSpPr txBox="1"/>
          <p:nvPr/>
        </p:nvSpPr>
        <p:spPr>
          <a:xfrm>
            <a:off x="8953332" y="2646493"/>
            <a:ext cx="1094792" cy="646331"/>
          </a:xfrm>
          <a:prstGeom prst="rect">
            <a:avLst/>
          </a:prstGeom>
          <a:noFill/>
        </p:spPr>
        <p:txBody>
          <a:bodyPr wrap="square" rtlCol="0">
            <a:spAutoFit/>
          </a:bodyPr>
          <a:lstStyle/>
          <a:p>
            <a:pPr algn="ctr"/>
            <a:r>
              <a:rPr lang="en-IN" dirty="0" smtClean="0">
                <a:solidFill>
                  <a:srgbClr val="0000FF"/>
                </a:solidFill>
              </a:rPr>
              <a:t>Target is learned</a:t>
            </a:r>
            <a:endParaRPr lang="en-IN" dirty="0">
              <a:solidFill>
                <a:srgbClr val="0000FF"/>
              </a:solidFill>
            </a:endParaRPr>
          </a:p>
        </p:txBody>
      </p:sp>
      <p:sp>
        <p:nvSpPr>
          <p:cNvPr id="26" name="TextBox 25"/>
          <p:cNvSpPr txBox="1"/>
          <p:nvPr/>
        </p:nvSpPr>
        <p:spPr>
          <a:xfrm>
            <a:off x="10614603" y="2623699"/>
            <a:ext cx="1121445" cy="1200329"/>
          </a:xfrm>
          <a:prstGeom prst="rect">
            <a:avLst/>
          </a:prstGeom>
          <a:noFill/>
        </p:spPr>
        <p:txBody>
          <a:bodyPr wrap="square" rtlCol="0">
            <a:spAutoFit/>
          </a:bodyPr>
          <a:lstStyle/>
          <a:p>
            <a:pPr algn="ctr"/>
            <a:r>
              <a:rPr lang="en-IN" dirty="0" smtClean="0">
                <a:solidFill>
                  <a:srgbClr val="0000FF"/>
                </a:solidFill>
              </a:rPr>
              <a:t>Context vectors are learned</a:t>
            </a:r>
            <a:endParaRPr lang="en-IN" dirty="0">
              <a:solidFill>
                <a:srgbClr val="0000FF"/>
              </a:solidFill>
            </a:endParaRPr>
          </a:p>
        </p:txBody>
      </p:sp>
    </p:spTree>
    <p:extLst>
      <p:ext uri="{BB962C8B-B14F-4D97-AF65-F5344CB8AC3E}">
        <p14:creationId xmlns:p14="http://schemas.microsoft.com/office/powerpoint/2010/main" val="66724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4538999"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training setup </a:t>
            </a:r>
            <a:r>
              <a:rPr lang="en-IN" sz="2400" dirty="0" smtClean="0"/>
              <a:t>| CBOW</a:t>
            </a:r>
            <a:endParaRPr lang="en-IN" sz="2400" dirty="0"/>
          </a:p>
        </p:txBody>
      </p:sp>
      <p:sp>
        <p:nvSpPr>
          <p:cNvPr id="11" name="Rectangle 10"/>
          <p:cNvSpPr/>
          <p:nvPr/>
        </p:nvSpPr>
        <p:spPr>
          <a:xfrm>
            <a:off x="9357721" y="651526"/>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17" name="TextBox 16"/>
          <p:cNvSpPr txBox="1"/>
          <p:nvPr/>
        </p:nvSpPr>
        <p:spPr>
          <a:xfrm>
            <a:off x="9716537" y="1347595"/>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18" name="TextBox 17"/>
          <p:cNvSpPr txBox="1"/>
          <p:nvPr/>
        </p:nvSpPr>
        <p:spPr>
          <a:xfrm>
            <a:off x="9106678" y="2162852"/>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20" name="TextBox 19"/>
          <p:cNvSpPr txBox="1"/>
          <p:nvPr/>
        </p:nvSpPr>
        <p:spPr>
          <a:xfrm>
            <a:off x="10614603" y="2162852"/>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1" name="Straight Arrow Connector 20"/>
          <p:cNvCxnSpPr>
            <a:stCxn id="11" idx="2"/>
            <a:endCxn id="17" idx="0"/>
          </p:cNvCxnSpPr>
          <p:nvPr/>
        </p:nvCxnSpPr>
        <p:spPr>
          <a:xfrm>
            <a:off x="10266784" y="1020858"/>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0"/>
          </p:cNvCxnSpPr>
          <p:nvPr/>
        </p:nvCxnSpPr>
        <p:spPr>
          <a:xfrm flipH="1">
            <a:off x="9500729" y="1716927"/>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0"/>
          </p:cNvCxnSpPr>
          <p:nvPr/>
        </p:nvCxnSpPr>
        <p:spPr>
          <a:xfrm>
            <a:off x="10273005" y="1716927"/>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818627" y="4219203"/>
            <a:ext cx="3250163" cy="923330"/>
          </a:xfrm>
          <a:prstGeom prst="rect">
            <a:avLst/>
          </a:prstGeom>
          <a:solidFill>
            <a:schemeClr val="accent4">
              <a:lumMod val="40000"/>
              <a:lumOff val="60000"/>
            </a:schemeClr>
          </a:solidFill>
        </p:spPr>
        <p:txBody>
          <a:bodyPr wrap="square">
            <a:spAutoFit/>
          </a:bodyPr>
          <a:lstStyle/>
          <a:p>
            <a:pPr algn="just"/>
            <a:r>
              <a:rPr lang="en-IN" dirty="0" smtClean="0">
                <a:latin typeface="HelveticaNeue-Light"/>
              </a:rPr>
              <a:t>Both </a:t>
            </a:r>
            <a:r>
              <a:rPr lang="en-IN" dirty="0">
                <a:latin typeface="HelveticaNeue-Light"/>
              </a:rPr>
              <a:t>target and </a:t>
            </a:r>
            <a:r>
              <a:rPr lang="en-IN" dirty="0" smtClean="0">
                <a:latin typeface="HelveticaNeue-Light"/>
              </a:rPr>
              <a:t>context vectors </a:t>
            </a:r>
            <a:r>
              <a:rPr lang="en-IN" dirty="0">
                <a:latin typeface="HelveticaNeue-Light"/>
              </a:rPr>
              <a:t>are </a:t>
            </a:r>
            <a:r>
              <a:rPr lang="en-IN" i="1" dirty="0">
                <a:latin typeface="HelveticaNeue-LightItalic"/>
              </a:rPr>
              <a:t>learned</a:t>
            </a:r>
            <a:r>
              <a:rPr lang="en-IN" dirty="0">
                <a:latin typeface="HelveticaNeue-Light"/>
              </a:rPr>
              <a:t>, </a:t>
            </a:r>
            <a:r>
              <a:rPr lang="en-IN" dirty="0" smtClean="0">
                <a:latin typeface="HelveticaNeue-Light"/>
              </a:rPr>
              <a:t>so we </a:t>
            </a:r>
            <a:r>
              <a:rPr lang="en-IN" dirty="0">
                <a:latin typeface="HelveticaNeue-Light"/>
              </a:rPr>
              <a:t>have no </a:t>
            </a:r>
            <a:r>
              <a:rPr lang="en-IN" dirty="0" smtClean="0">
                <a:latin typeface="HelveticaNeue-Light"/>
              </a:rPr>
              <a:t>explicit </a:t>
            </a:r>
            <a:r>
              <a:rPr lang="en-IN" dirty="0" err="1" smtClean="0">
                <a:latin typeface="HelveticaNeue-Light"/>
              </a:rPr>
              <a:t>featurization</a:t>
            </a:r>
            <a:r>
              <a:rPr lang="en-IN" dirty="0">
                <a:latin typeface="HelveticaNeue-Light"/>
              </a:rPr>
              <a:t>!</a:t>
            </a:r>
            <a:endParaRPr lang="en-IN" dirty="0"/>
          </a:p>
        </p:txBody>
      </p:sp>
      <p:sp>
        <p:nvSpPr>
          <p:cNvPr id="25" name="TextBox 24"/>
          <p:cNvSpPr txBox="1"/>
          <p:nvPr/>
        </p:nvSpPr>
        <p:spPr>
          <a:xfrm>
            <a:off x="8953332" y="2646493"/>
            <a:ext cx="1094792" cy="646331"/>
          </a:xfrm>
          <a:prstGeom prst="rect">
            <a:avLst/>
          </a:prstGeom>
          <a:noFill/>
        </p:spPr>
        <p:txBody>
          <a:bodyPr wrap="square" rtlCol="0">
            <a:spAutoFit/>
          </a:bodyPr>
          <a:lstStyle/>
          <a:p>
            <a:pPr algn="ctr"/>
            <a:r>
              <a:rPr lang="en-IN" dirty="0" smtClean="0">
                <a:solidFill>
                  <a:srgbClr val="0000FF"/>
                </a:solidFill>
              </a:rPr>
              <a:t>Target is learned</a:t>
            </a:r>
            <a:endParaRPr lang="en-IN" dirty="0">
              <a:solidFill>
                <a:srgbClr val="0000FF"/>
              </a:solidFill>
            </a:endParaRPr>
          </a:p>
        </p:txBody>
      </p:sp>
      <p:sp>
        <p:nvSpPr>
          <p:cNvPr id="26" name="TextBox 25"/>
          <p:cNvSpPr txBox="1"/>
          <p:nvPr/>
        </p:nvSpPr>
        <p:spPr>
          <a:xfrm>
            <a:off x="10614603" y="2623699"/>
            <a:ext cx="1121445" cy="1200329"/>
          </a:xfrm>
          <a:prstGeom prst="rect">
            <a:avLst/>
          </a:prstGeom>
          <a:noFill/>
        </p:spPr>
        <p:txBody>
          <a:bodyPr wrap="square" rtlCol="0">
            <a:spAutoFit/>
          </a:bodyPr>
          <a:lstStyle/>
          <a:p>
            <a:pPr algn="ctr"/>
            <a:r>
              <a:rPr lang="en-IN" dirty="0" smtClean="0">
                <a:solidFill>
                  <a:srgbClr val="0000FF"/>
                </a:solidFill>
              </a:rPr>
              <a:t>Context vectors are learned</a:t>
            </a:r>
            <a:endParaRPr lang="en-IN" dirty="0">
              <a:solidFill>
                <a:srgbClr val="0000FF"/>
              </a:solidFill>
            </a:endParaRPr>
          </a:p>
        </p:txBody>
      </p:sp>
      <p:sp>
        <p:nvSpPr>
          <p:cNvPr id="3" name="Rectangle 2"/>
          <p:cNvSpPr/>
          <p:nvPr/>
        </p:nvSpPr>
        <p:spPr>
          <a:xfrm>
            <a:off x="1530219" y="2817940"/>
            <a:ext cx="1315616" cy="44592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vector1</a:t>
            </a:r>
            <a:endParaRPr lang="en-IN" sz="1400" dirty="0"/>
          </a:p>
        </p:txBody>
      </p:sp>
      <p:sp>
        <p:nvSpPr>
          <p:cNvPr id="27" name="Rectangle 26"/>
          <p:cNvSpPr/>
          <p:nvPr/>
        </p:nvSpPr>
        <p:spPr>
          <a:xfrm>
            <a:off x="1530219" y="3468164"/>
            <a:ext cx="1315616" cy="44592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vector2</a:t>
            </a:r>
            <a:endParaRPr lang="en-IN" sz="1400" dirty="0"/>
          </a:p>
        </p:txBody>
      </p:sp>
      <p:sp>
        <p:nvSpPr>
          <p:cNvPr id="28" name="Rectangle 27"/>
          <p:cNvSpPr/>
          <p:nvPr/>
        </p:nvSpPr>
        <p:spPr>
          <a:xfrm>
            <a:off x="1530219" y="4111015"/>
            <a:ext cx="1315616" cy="445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Target vector</a:t>
            </a:r>
            <a:endParaRPr lang="en-IN" sz="1400" dirty="0"/>
          </a:p>
        </p:txBody>
      </p:sp>
      <p:sp>
        <p:nvSpPr>
          <p:cNvPr id="29" name="Rectangle 28"/>
          <p:cNvSpPr/>
          <p:nvPr/>
        </p:nvSpPr>
        <p:spPr>
          <a:xfrm>
            <a:off x="1530219" y="4761239"/>
            <a:ext cx="1315616" cy="44592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vector3</a:t>
            </a:r>
            <a:endParaRPr lang="en-IN" sz="1400" dirty="0"/>
          </a:p>
        </p:txBody>
      </p:sp>
      <p:sp>
        <p:nvSpPr>
          <p:cNvPr id="30" name="Rectangle 29"/>
          <p:cNvSpPr/>
          <p:nvPr/>
        </p:nvSpPr>
        <p:spPr>
          <a:xfrm>
            <a:off x="1530219" y="5515988"/>
            <a:ext cx="1315616" cy="44592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vector4</a:t>
            </a:r>
            <a:endParaRPr lang="en-IN" sz="1400" dirty="0"/>
          </a:p>
        </p:txBody>
      </p:sp>
      <p:sp>
        <p:nvSpPr>
          <p:cNvPr id="32" name="Rectangle 31"/>
          <p:cNvSpPr/>
          <p:nvPr/>
        </p:nvSpPr>
        <p:spPr>
          <a:xfrm>
            <a:off x="3981482" y="4111015"/>
            <a:ext cx="749913" cy="4459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Model</a:t>
            </a:r>
            <a:endParaRPr lang="en-IN" sz="1400" dirty="0"/>
          </a:p>
        </p:txBody>
      </p:sp>
      <p:cxnSp>
        <p:nvCxnSpPr>
          <p:cNvPr id="7" name="Straight Arrow Connector 6"/>
          <p:cNvCxnSpPr>
            <a:stCxn id="30" idx="3"/>
            <a:endCxn id="32" idx="1"/>
          </p:cNvCxnSpPr>
          <p:nvPr/>
        </p:nvCxnSpPr>
        <p:spPr>
          <a:xfrm flipV="1">
            <a:off x="2845835" y="4333978"/>
            <a:ext cx="1135647" cy="1404973"/>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9" idx="3"/>
            <a:endCxn id="32" idx="1"/>
          </p:cNvCxnSpPr>
          <p:nvPr/>
        </p:nvCxnSpPr>
        <p:spPr>
          <a:xfrm flipV="1">
            <a:off x="2845835" y="4333978"/>
            <a:ext cx="1135647" cy="6502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3"/>
            <a:endCxn id="32" idx="1"/>
          </p:cNvCxnSpPr>
          <p:nvPr/>
        </p:nvCxnSpPr>
        <p:spPr>
          <a:xfrm>
            <a:off x="2845835" y="3691127"/>
            <a:ext cx="1135647" cy="642851"/>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 idx="3"/>
            <a:endCxn id="32" idx="1"/>
          </p:cNvCxnSpPr>
          <p:nvPr/>
        </p:nvCxnSpPr>
        <p:spPr>
          <a:xfrm>
            <a:off x="2845835" y="3040903"/>
            <a:ext cx="1135647" cy="129307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2" idx="3"/>
          </p:cNvCxnSpPr>
          <p:nvPr/>
        </p:nvCxnSpPr>
        <p:spPr>
          <a:xfrm>
            <a:off x="4731395" y="4333978"/>
            <a:ext cx="656584"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5369022" y="4111014"/>
            <a:ext cx="1315616" cy="445925"/>
          </a:xfrm>
          <a:prstGeom prst="rect">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Target vector</a:t>
            </a:r>
            <a:endParaRPr lang="en-IN" sz="1400" dirty="0"/>
          </a:p>
        </p:txBody>
      </p:sp>
      <p:sp>
        <p:nvSpPr>
          <p:cNvPr id="108" name="Rectangle 107"/>
          <p:cNvSpPr/>
          <p:nvPr/>
        </p:nvSpPr>
        <p:spPr>
          <a:xfrm>
            <a:off x="168485" y="1225254"/>
            <a:ext cx="7696672" cy="1400383"/>
          </a:xfrm>
          <a:prstGeom prst="rect">
            <a:avLst/>
          </a:prstGeom>
        </p:spPr>
        <p:txBody>
          <a:bodyPr wrap="square">
            <a:spAutoFit/>
          </a:bodyPr>
          <a:lstStyle/>
          <a:p>
            <a:r>
              <a:rPr lang="en-IN" sz="2000" dirty="0">
                <a:solidFill>
                  <a:srgbClr val="404040"/>
                </a:solidFill>
                <a:latin typeface="Calibri" panose="020F0502020204030204" pitchFamily="34" charset="0"/>
              </a:rPr>
              <a:t>Training sentence</a:t>
            </a:r>
            <a:r>
              <a:rPr lang="en-IN" sz="2000" dirty="0" smtClean="0">
                <a:solidFill>
                  <a:srgbClr val="404040"/>
                </a:solidFill>
                <a:latin typeface="Calibri" panose="020F0502020204030204" pitchFamily="34" charset="0"/>
              </a:rPr>
              <a:t>:</a:t>
            </a:r>
          </a:p>
          <a:p>
            <a:r>
              <a:rPr lang="en-US" dirty="0" smtClean="0">
                <a:solidFill>
                  <a:srgbClr val="A7A7A7"/>
                </a:solidFill>
                <a:latin typeface="Calibri" panose="020F0502020204030204" pitchFamily="34" charset="0"/>
              </a:rPr>
              <a:t>... </a:t>
            </a:r>
            <a:r>
              <a:rPr lang="en-US" dirty="0">
                <a:solidFill>
                  <a:srgbClr val="A7A7A7"/>
                </a:solidFill>
                <a:latin typeface="Calibri" panose="020F0502020204030204" pitchFamily="34" charset="0"/>
              </a:rPr>
              <a:t>lemon, a </a:t>
            </a:r>
            <a:r>
              <a:rPr lang="en-US" dirty="0">
                <a:solidFill>
                  <a:srgbClr val="0000FF"/>
                </a:solidFill>
                <a:latin typeface="Calibri" panose="020F0502020204030204" pitchFamily="34" charset="0"/>
              </a:rPr>
              <a:t>tablespoon of </a:t>
            </a:r>
            <a:r>
              <a:rPr lang="en-US" b="1" dirty="0">
                <a:solidFill>
                  <a:srgbClr val="FF0066"/>
                </a:solidFill>
                <a:latin typeface="Calibri-Bold"/>
              </a:rPr>
              <a:t>apricot </a:t>
            </a:r>
            <a:r>
              <a:rPr lang="en-US" dirty="0">
                <a:solidFill>
                  <a:srgbClr val="0000FF"/>
                </a:solidFill>
                <a:latin typeface="Calibri" panose="020F0502020204030204" pitchFamily="34" charset="0"/>
              </a:rPr>
              <a:t>jam a </a:t>
            </a:r>
            <a:r>
              <a:rPr lang="en-US" dirty="0">
                <a:solidFill>
                  <a:srgbClr val="A7A7A7"/>
                </a:solidFill>
                <a:latin typeface="Calibri" panose="020F0502020204030204" pitchFamily="34" charset="0"/>
              </a:rPr>
              <a:t>pinch ...</a:t>
            </a:r>
          </a:p>
          <a:p>
            <a:r>
              <a:rPr lang="en-US" dirty="0">
                <a:solidFill>
                  <a:srgbClr val="0000FF"/>
                </a:solidFill>
                <a:latin typeface="Calibri" panose="020F0502020204030204" pitchFamily="34" charset="0"/>
              </a:rPr>
              <a:t>	 </a:t>
            </a:r>
            <a:r>
              <a:rPr lang="en-US" dirty="0" smtClean="0">
                <a:solidFill>
                  <a:srgbClr val="0000FF"/>
                </a:solidFill>
                <a:latin typeface="Calibri" panose="020F0502020204030204" pitchFamily="34" charset="0"/>
              </a:rPr>
              <a:t>         c1          c2   </a:t>
            </a:r>
            <a:r>
              <a:rPr lang="en-US" dirty="0" smtClean="0">
                <a:solidFill>
                  <a:srgbClr val="C10000"/>
                </a:solidFill>
                <a:latin typeface="Calibri" panose="020F0502020204030204" pitchFamily="34" charset="0"/>
              </a:rPr>
              <a:t>target    </a:t>
            </a:r>
            <a:r>
              <a:rPr lang="en-US" dirty="0" smtClean="0">
                <a:solidFill>
                  <a:srgbClr val="0000FF"/>
                </a:solidFill>
                <a:latin typeface="Calibri" panose="020F0502020204030204" pitchFamily="34" charset="0"/>
              </a:rPr>
              <a:t>c3  c4</a:t>
            </a:r>
            <a:endParaRPr lang="en-US" dirty="0">
              <a:solidFill>
                <a:srgbClr val="0000FF"/>
              </a:solidFill>
              <a:latin typeface="Calibri" panose="020F0502020204030204" pitchFamily="34" charset="0"/>
            </a:endParaRPr>
          </a:p>
          <a:p>
            <a:r>
              <a:rPr lang="en-IN" sz="800" dirty="0">
                <a:solidFill>
                  <a:srgbClr val="FFFFFF"/>
                </a:solidFill>
                <a:latin typeface="Calibri" panose="020F0502020204030204" pitchFamily="34" charset="0"/>
              </a:rPr>
              <a:t>9/7/18</a:t>
            </a:r>
          </a:p>
          <a:p>
            <a:r>
              <a:rPr lang="en-US" dirty="0" smtClean="0">
                <a:solidFill>
                  <a:srgbClr val="000000"/>
                </a:solidFill>
                <a:latin typeface="Calibri" panose="020F0502020204030204" pitchFamily="34" charset="0"/>
              </a:rPr>
              <a:t>Assume </a:t>
            </a:r>
            <a:r>
              <a:rPr lang="en-US" dirty="0">
                <a:solidFill>
                  <a:srgbClr val="000000"/>
                </a:solidFill>
                <a:latin typeface="Calibri" panose="020F0502020204030204" pitchFamily="34" charset="0"/>
              </a:rPr>
              <a:t>context words are those in +/- </a:t>
            </a:r>
            <a:r>
              <a:rPr lang="en-US" dirty="0" smtClean="0">
                <a:solidFill>
                  <a:srgbClr val="000000"/>
                </a:solidFill>
                <a:latin typeface="Calibri" panose="020F0502020204030204" pitchFamily="34" charset="0"/>
              </a:rPr>
              <a:t>2 </a:t>
            </a:r>
            <a:r>
              <a:rPr lang="en-IN" dirty="0" smtClean="0">
                <a:solidFill>
                  <a:srgbClr val="000000"/>
                </a:solidFill>
                <a:latin typeface="Calibri" panose="020F0502020204030204" pitchFamily="34" charset="0"/>
              </a:rPr>
              <a:t>word </a:t>
            </a:r>
            <a:r>
              <a:rPr lang="en-IN" dirty="0">
                <a:solidFill>
                  <a:srgbClr val="000000"/>
                </a:solidFill>
                <a:latin typeface="Calibri" panose="020F0502020204030204" pitchFamily="34" charset="0"/>
              </a:rPr>
              <a:t>window</a:t>
            </a:r>
            <a:endParaRPr lang="en-IN" dirty="0"/>
          </a:p>
        </p:txBody>
      </p:sp>
      <p:sp>
        <p:nvSpPr>
          <p:cNvPr id="109" name="Oval 108"/>
          <p:cNvSpPr/>
          <p:nvPr/>
        </p:nvSpPr>
        <p:spPr>
          <a:xfrm>
            <a:off x="3079102" y="3230767"/>
            <a:ext cx="516646" cy="2359122"/>
          </a:xfrm>
          <a:prstGeom prst="ellipse">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p:cNvSpPr/>
          <p:nvPr/>
        </p:nvSpPr>
        <p:spPr>
          <a:xfrm>
            <a:off x="4478916" y="2861435"/>
            <a:ext cx="1818126" cy="369332"/>
          </a:xfrm>
          <a:prstGeom prst="rect">
            <a:avLst/>
          </a:prstGeom>
        </p:spPr>
        <p:txBody>
          <a:bodyPr wrap="none">
            <a:spAutoFit/>
          </a:bodyPr>
          <a:lstStyle/>
          <a:p>
            <a:r>
              <a:rPr lang="en-IN" dirty="0"/>
              <a:t>Word embedding</a:t>
            </a:r>
            <a:endParaRPr lang="en-IN" dirty="0"/>
          </a:p>
        </p:txBody>
      </p:sp>
      <p:cxnSp>
        <p:nvCxnSpPr>
          <p:cNvPr id="117" name="Curved Connector 116"/>
          <p:cNvCxnSpPr>
            <a:stCxn id="109" idx="7"/>
            <a:endCxn id="115" idx="1"/>
          </p:cNvCxnSpPr>
          <p:nvPr/>
        </p:nvCxnSpPr>
        <p:spPr>
          <a:xfrm rot="5400000" flipH="1" flipV="1">
            <a:off x="3734426" y="2831763"/>
            <a:ext cx="530151" cy="958829"/>
          </a:xfrm>
          <a:prstGeom prst="curvedConnector2">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26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500"/>
                                        <p:tgtEl>
                                          <p:spTgt spid="1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27766119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https://github.com/ecsplendid/deep-learning-sequences-talk/blob/master/talk.pdf</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11" name="TextBox 10">
            <a:extLst>
              <a:ext uri="{FF2B5EF4-FFF2-40B4-BE49-F238E27FC236}">
                <a16:creationId xmlns:a16="http://schemas.microsoft.com/office/drawing/2014/main" xmlns="" id="{80ABD35C-F0DC-40F9-8FC4-626D7A8EF3C8}"/>
              </a:ext>
            </a:extLst>
          </p:cNvPr>
          <p:cNvSpPr txBox="1"/>
          <p:nvPr/>
        </p:nvSpPr>
        <p:spPr>
          <a:xfrm>
            <a:off x="4733734" y="4620440"/>
            <a:ext cx="5495271" cy="1197251"/>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b="0" i="0" u="none" strike="noStrike" kern="1200" cap="none" spc="0" normalizeH="0" baseline="0" noProof="0" dirty="0">
                <a:ln>
                  <a:noFill/>
                </a:ln>
                <a:effectLst/>
                <a:uLnTx/>
                <a:uFillTx/>
                <a:latin typeface="Eurostile LT Std Condensed"/>
                <a:ea typeface="+mn-ea"/>
                <a:cs typeface="+mn-cs"/>
              </a:rPr>
              <a:t>The networks have </a:t>
            </a:r>
            <a:r>
              <a:rPr kumimoji="0" lang="en-GB" b="1" i="0" u="none" strike="noStrike" kern="1200" cap="none" spc="0" normalizeH="0" baseline="0" noProof="0" dirty="0">
                <a:ln>
                  <a:noFill/>
                </a:ln>
                <a:effectLst/>
                <a:uLnTx/>
                <a:uFillTx/>
                <a:latin typeface="Eurostile LT Std Condensed"/>
                <a:ea typeface="+mn-ea"/>
                <a:cs typeface="+mn-cs"/>
              </a:rPr>
              <a:t>many levels </a:t>
            </a:r>
            <a:r>
              <a:rPr kumimoji="0" lang="en-GB" b="0" i="0" u="none" strike="noStrike" kern="1200" cap="none" spc="0" normalizeH="0" baseline="0" noProof="0" dirty="0">
                <a:ln>
                  <a:noFill/>
                </a:ln>
                <a:effectLst/>
                <a:uLnTx/>
                <a:uFillTx/>
                <a:latin typeface="Eurostile LT Std Condensed"/>
                <a:ea typeface="+mn-ea"/>
                <a:cs typeface="+mn-cs"/>
              </a:rPr>
              <a:t>of depth</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b="0" i="0" u="none" strike="noStrike" kern="1200" cap="none" spc="0" normalizeH="0" baseline="0" noProof="0" dirty="0">
                <a:ln>
                  <a:noFill/>
                </a:ln>
                <a:effectLst/>
                <a:uLnTx/>
                <a:uFillTx/>
                <a:latin typeface="Eurostile LT Std Condensed"/>
                <a:ea typeface="+mn-ea"/>
                <a:cs typeface="+mn-cs"/>
              </a:rPr>
              <a:t>Machine learns a hierarchy of representations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b="1" i="0" u="none" strike="noStrike" kern="1200" cap="none" spc="0" normalizeH="0" baseline="0" noProof="0" dirty="0">
                <a:ln>
                  <a:noFill/>
                </a:ln>
                <a:effectLst/>
                <a:uLnTx/>
                <a:uFillTx/>
                <a:latin typeface="Eurostile LT Std Condensed"/>
                <a:ea typeface="+mn-ea"/>
                <a:cs typeface="+mn-cs"/>
              </a:rPr>
              <a:t>No feature extraction</a:t>
            </a:r>
            <a:r>
              <a:rPr kumimoji="0" lang="en-GB" b="0" i="0" u="none" strike="noStrike" kern="1200" cap="none" spc="0" normalizeH="0" baseline="0" noProof="0" dirty="0">
                <a:ln>
                  <a:noFill/>
                </a:ln>
                <a:effectLst/>
                <a:uLnTx/>
                <a:uFillTx/>
                <a:latin typeface="Eurostile LT Std Condensed"/>
                <a:ea typeface="+mn-ea"/>
                <a:cs typeface="+mn-cs"/>
              </a:rPr>
              <a:t> required</a:t>
            </a:r>
          </a:p>
        </p:txBody>
      </p:sp>
      <p:pic>
        <p:nvPicPr>
          <p:cNvPr id="17" name="Picture 2" descr="Image result for dog">
            <a:extLst>
              <a:ext uri="{FF2B5EF4-FFF2-40B4-BE49-F238E27FC236}">
                <a16:creationId xmlns:a16="http://schemas.microsoft.com/office/drawing/2014/main" xmlns="" id="{5BF88837-10D2-431B-892C-57B4A0C3CC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310" y="960877"/>
            <a:ext cx="1836840" cy="12463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DF731ADA-AF58-49D3-984A-2178480A39C0}"/>
              </a:ext>
            </a:extLst>
          </p:cNvPr>
          <p:cNvSpPr txBox="1"/>
          <p:nvPr/>
        </p:nvSpPr>
        <p:spPr>
          <a:xfrm>
            <a:off x="541844" y="2208045"/>
            <a:ext cx="166177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effectLst/>
                <a:uLnTx/>
                <a:uFillTx/>
                <a:latin typeface="Eurostile LT Std Condensed"/>
                <a:ea typeface="+mn-ea"/>
                <a:cs typeface="+mn-cs"/>
              </a:rPr>
              <a:t>Traditional ML</a:t>
            </a:r>
          </a:p>
        </p:txBody>
      </p:sp>
      <p:sp>
        <p:nvSpPr>
          <p:cNvPr id="20" name="Arrow: Right 10">
            <a:extLst>
              <a:ext uri="{FF2B5EF4-FFF2-40B4-BE49-F238E27FC236}">
                <a16:creationId xmlns:a16="http://schemas.microsoft.com/office/drawing/2014/main" xmlns="" id="{E4440001-021A-4AF3-8336-78337C57C521}"/>
              </a:ext>
            </a:extLst>
          </p:cNvPr>
          <p:cNvSpPr/>
          <p:nvPr/>
        </p:nvSpPr>
        <p:spPr bwMode="auto">
          <a:xfrm>
            <a:off x="4265983" y="1506067"/>
            <a:ext cx="5135269" cy="33649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xmlns="" id="{1850090A-DDAF-4F3E-B2E7-B626DA26DA20}"/>
              </a:ext>
            </a:extLst>
          </p:cNvPr>
          <p:cNvSpPr txBox="1"/>
          <p:nvPr/>
        </p:nvSpPr>
        <p:spPr>
          <a:xfrm>
            <a:off x="2376785" y="1415785"/>
            <a:ext cx="1555791" cy="683264"/>
          </a:xfrm>
          <a:prstGeom prst="rect">
            <a:avLst/>
          </a:prstGeom>
          <a:solidFill>
            <a:srgbClr val="00B05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Feature Extractor</a:t>
            </a:r>
          </a:p>
        </p:txBody>
      </p:sp>
      <p:sp>
        <p:nvSpPr>
          <p:cNvPr id="22" name="TextBox 21">
            <a:extLst>
              <a:ext uri="{FF2B5EF4-FFF2-40B4-BE49-F238E27FC236}">
                <a16:creationId xmlns:a16="http://schemas.microsoft.com/office/drawing/2014/main" xmlns="" id="{20BCBB7B-3EDB-4267-8B92-F7A29E4BE725}"/>
              </a:ext>
            </a:extLst>
          </p:cNvPr>
          <p:cNvSpPr txBox="1"/>
          <p:nvPr/>
        </p:nvSpPr>
        <p:spPr>
          <a:xfrm>
            <a:off x="9608424" y="1423100"/>
            <a:ext cx="1826454" cy="683264"/>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Trainable Classifier</a:t>
            </a:r>
          </a:p>
        </p:txBody>
      </p:sp>
      <p:sp>
        <p:nvSpPr>
          <p:cNvPr id="23" name="TextBox 22">
            <a:extLst>
              <a:ext uri="{FF2B5EF4-FFF2-40B4-BE49-F238E27FC236}">
                <a16:creationId xmlns:a16="http://schemas.microsoft.com/office/drawing/2014/main" xmlns="" id="{40768CA8-CDB3-4CFE-9D46-2486E7B975EB}"/>
              </a:ext>
            </a:extLst>
          </p:cNvPr>
          <p:cNvSpPr txBox="1"/>
          <p:nvPr/>
        </p:nvSpPr>
        <p:spPr>
          <a:xfrm>
            <a:off x="624705" y="4084049"/>
            <a:ext cx="1496048"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effectLst/>
                <a:uLnTx/>
                <a:uFillTx/>
                <a:latin typeface="Eurostile LT Std Condensed"/>
                <a:ea typeface="+mn-ea"/>
                <a:cs typeface="+mn-cs"/>
              </a:rPr>
              <a:t>Deep Learning</a:t>
            </a:r>
          </a:p>
        </p:txBody>
      </p:sp>
      <p:pic>
        <p:nvPicPr>
          <p:cNvPr id="24" name="Picture 2" descr="Image result for dog">
            <a:extLst>
              <a:ext uri="{FF2B5EF4-FFF2-40B4-BE49-F238E27FC236}">
                <a16:creationId xmlns:a16="http://schemas.microsoft.com/office/drawing/2014/main" xmlns="" id="{2C57D6F9-855C-4082-8E28-A2C9752630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310" y="2873475"/>
            <a:ext cx="1836840" cy="1246316"/>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Right 33">
            <a:extLst>
              <a:ext uri="{FF2B5EF4-FFF2-40B4-BE49-F238E27FC236}">
                <a16:creationId xmlns:a16="http://schemas.microsoft.com/office/drawing/2014/main" xmlns="" id="{9CA6C956-9309-45E8-957E-814C4B4C1484}"/>
              </a:ext>
            </a:extLst>
          </p:cNvPr>
          <p:cNvSpPr/>
          <p:nvPr/>
        </p:nvSpPr>
        <p:spPr bwMode="auto">
          <a:xfrm>
            <a:off x="4265983" y="3404053"/>
            <a:ext cx="467751" cy="33649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xmlns="" id="{BD25E76C-3E13-47B1-BF62-B5F71B5F15A8}"/>
              </a:ext>
            </a:extLst>
          </p:cNvPr>
          <p:cNvSpPr txBox="1"/>
          <p:nvPr/>
        </p:nvSpPr>
        <p:spPr>
          <a:xfrm>
            <a:off x="2376785" y="3313771"/>
            <a:ext cx="1728262" cy="683264"/>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Low Level Features</a:t>
            </a:r>
          </a:p>
        </p:txBody>
      </p:sp>
      <p:sp>
        <p:nvSpPr>
          <p:cNvPr id="27" name="TextBox 26">
            <a:extLst>
              <a:ext uri="{FF2B5EF4-FFF2-40B4-BE49-F238E27FC236}">
                <a16:creationId xmlns:a16="http://schemas.microsoft.com/office/drawing/2014/main" xmlns="" id="{B8C8C224-359D-4F3B-A74E-D277D258F307}"/>
              </a:ext>
            </a:extLst>
          </p:cNvPr>
          <p:cNvSpPr txBox="1"/>
          <p:nvPr/>
        </p:nvSpPr>
        <p:spPr>
          <a:xfrm>
            <a:off x="9608424" y="3321083"/>
            <a:ext cx="1826454" cy="683264"/>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Trainable Classifier</a:t>
            </a:r>
          </a:p>
        </p:txBody>
      </p:sp>
      <p:sp>
        <p:nvSpPr>
          <p:cNvPr id="28" name="TextBox 27">
            <a:extLst>
              <a:ext uri="{FF2B5EF4-FFF2-40B4-BE49-F238E27FC236}">
                <a16:creationId xmlns:a16="http://schemas.microsoft.com/office/drawing/2014/main" xmlns="" id="{1B034063-B017-4229-B183-EAD6EA2CC9F5}"/>
              </a:ext>
            </a:extLst>
          </p:cNvPr>
          <p:cNvSpPr txBox="1"/>
          <p:nvPr/>
        </p:nvSpPr>
        <p:spPr>
          <a:xfrm>
            <a:off x="4827676" y="3313767"/>
            <a:ext cx="1728262" cy="683264"/>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Mid Level Features</a:t>
            </a:r>
          </a:p>
        </p:txBody>
      </p:sp>
      <p:sp>
        <p:nvSpPr>
          <p:cNvPr id="29" name="TextBox 28">
            <a:extLst>
              <a:ext uri="{FF2B5EF4-FFF2-40B4-BE49-F238E27FC236}">
                <a16:creationId xmlns:a16="http://schemas.microsoft.com/office/drawing/2014/main" xmlns="" id="{73BE784A-C227-4345-861F-5A7FFC42952E}"/>
              </a:ext>
            </a:extLst>
          </p:cNvPr>
          <p:cNvSpPr txBox="1"/>
          <p:nvPr/>
        </p:nvSpPr>
        <p:spPr>
          <a:xfrm>
            <a:off x="7211573" y="3295308"/>
            <a:ext cx="1728262" cy="683264"/>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High Level Features</a:t>
            </a:r>
          </a:p>
        </p:txBody>
      </p:sp>
      <p:sp>
        <p:nvSpPr>
          <p:cNvPr id="30" name="Arrow: Right 38">
            <a:extLst>
              <a:ext uri="{FF2B5EF4-FFF2-40B4-BE49-F238E27FC236}">
                <a16:creationId xmlns:a16="http://schemas.microsoft.com/office/drawing/2014/main" xmlns="" id="{5743253B-2237-4AF9-A36E-26EDAE811E44}"/>
              </a:ext>
            </a:extLst>
          </p:cNvPr>
          <p:cNvSpPr/>
          <p:nvPr/>
        </p:nvSpPr>
        <p:spPr bwMode="auto">
          <a:xfrm>
            <a:off x="6649880" y="3404049"/>
            <a:ext cx="467751" cy="33649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Arrow: Right 39">
            <a:extLst>
              <a:ext uri="{FF2B5EF4-FFF2-40B4-BE49-F238E27FC236}">
                <a16:creationId xmlns:a16="http://schemas.microsoft.com/office/drawing/2014/main" xmlns="" id="{D78B5DDA-08A7-46BC-B07F-7EF7B50297D5}"/>
              </a:ext>
            </a:extLst>
          </p:cNvPr>
          <p:cNvSpPr/>
          <p:nvPr/>
        </p:nvSpPr>
        <p:spPr bwMode="auto">
          <a:xfrm>
            <a:off x="9037753" y="3404049"/>
            <a:ext cx="467751" cy="33649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xmlns="" id="{2D3BABDB-E54C-46D9-933E-315774FA1611}"/>
              </a:ext>
            </a:extLst>
          </p:cNvPr>
          <p:cNvSpPr txBox="1"/>
          <p:nvPr/>
        </p:nvSpPr>
        <p:spPr>
          <a:xfrm>
            <a:off x="2385970" y="2584378"/>
            <a:ext cx="655386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00FF"/>
                </a:solidFill>
                <a:effectLst/>
                <a:uLnTx/>
                <a:uFillTx/>
                <a:latin typeface="Eurostile LT Std Condensed"/>
                <a:ea typeface="+mn-ea"/>
                <a:cs typeface="+mn-cs"/>
              </a:rPr>
              <a:t>Representations are hierarchical and </a:t>
            </a:r>
            <a:r>
              <a:rPr kumimoji="0" lang="en-GB" sz="1600" b="0" i="0" u="none" strike="noStrike" kern="1200" cap="none" spc="0" normalizeH="0" baseline="0" noProof="0" dirty="0" smtClean="0">
                <a:ln>
                  <a:noFill/>
                </a:ln>
                <a:solidFill>
                  <a:srgbClr val="0000FF"/>
                </a:solidFill>
                <a:effectLst/>
                <a:uLnTx/>
                <a:uFillTx/>
                <a:latin typeface="Eurostile LT Std Condensed"/>
                <a:ea typeface="+mn-ea"/>
                <a:cs typeface="+mn-cs"/>
              </a:rPr>
              <a:t>learned </a:t>
            </a:r>
            <a:r>
              <a:rPr kumimoji="0" lang="en-GB" sz="1600" b="0" i="0" u="none" strike="noStrike" kern="1200" cap="none" spc="0" normalizeH="0" baseline="0" noProof="0" dirty="0">
                <a:ln>
                  <a:noFill/>
                </a:ln>
                <a:solidFill>
                  <a:srgbClr val="0000FF"/>
                </a:solidFill>
                <a:effectLst/>
                <a:uLnTx/>
                <a:uFillTx/>
                <a:latin typeface="Eurostile LT Std Condensed"/>
                <a:ea typeface="+mn-ea"/>
                <a:cs typeface="+mn-cs"/>
              </a:rPr>
              <a:t>automatically</a:t>
            </a:r>
          </a:p>
        </p:txBody>
      </p:sp>
      <p:sp>
        <p:nvSpPr>
          <p:cNvPr id="33" name="TextBox 32">
            <a:extLst>
              <a:ext uri="{FF2B5EF4-FFF2-40B4-BE49-F238E27FC236}">
                <a16:creationId xmlns:a16="http://schemas.microsoft.com/office/drawing/2014/main" xmlns="" id="{6A7709F3-F1BE-4DC4-B1D9-D3E23EF610F2}"/>
              </a:ext>
            </a:extLst>
          </p:cNvPr>
          <p:cNvSpPr txBox="1"/>
          <p:nvPr/>
        </p:nvSpPr>
        <p:spPr>
          <a:xfrm>
            <a:off x="2219716" y="955289"/>
            <a:ext cx="557944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B050"/>
                </a:solidFill>
                <a:effectLst/>
                <a:uLnTx/>
                <a:uFillTx/>
                <a:latin typeface="Eurostile LT Std Condensed"/>
                <a:ea typeface="+mn-ea"/>
                <a:cs typeface="+mn-cs"/>
              </a:rPr>
              <a:t>Hand crafted features</a:t>
            </a:r>
          </a:p>
        </p:txBody>
      </p:sp>
      <p:sp>
        <p:nvSpPr>
          <p:cNvPr id="4" name="Rectangle 3"/>
          <p:cNvSpPr/>
          <p:nvPr/>
        </p:nvSpPr>
        <p:spPr>
          <a:xfrm>
            <a:off x="969317" y="5030837"/>
            <a:ext cx="3135730" cy="369332"/>
          </a:xfrm>
          <a:prstGeom prst="rect">
            <a:avLst/>
          </a:prstGeom>
        </p:spPr>
        <p:txBody>
          <a:bodyPr wrap="none">
            <a:spAutoFit/>
          </a:bodyPr>
          <a:lstStyle/>
          <a:p>
            <a:r>
              <a:rPr lang="en-IN" dirty="0"/>
              <a:t>ENTIRE MACHINE IS TRAINABLE</a:t>
            </a:r>
          </a:p>
        </p:txBody>
      </p:sp>
      <p:sp>
        <p:nvSpPr>
          <p:cNvPr id="5" name="Right Brace 4"/>
          <p:cNvSpPr/>
          <p:nvPr/>
        </p:nvSpPr>
        <p:spPr>
          <a:xfrm rot="16200000">
            <a:off x="5558569" y="-124595"/>
            <a:ext cx="199482" cy="656305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30931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animBg="1"/>
      <p:bldP spid="21" grpId="0" animBg="1"/>
      <p:bldP spid="22" grpId="0" animBg="1"/>
      <p:bldP spid="25" grpId="0" animBg="1"/>
      <p:bldP spid="26" grpId="0" animBg="1"/>
      <p:bldP spid="27" grpId="0" animBg="1"/>
      <p:bldP spid="28" grpId="0" animBg="1"/>
      <p:bldP spid="29" grpId="0" animBg="1"/>
      <p:bldP spid="30" grpId="0" animBg="1"/>
      <p:bldP spid="31" grpId="0" animBg="1"/>
      <p:bldP spid="32" grpId="0"/>
      <p:bldP spid="33" grpId="0"/>
      <p:bldP spid="4" grpId="0"/>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4538999"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training setup </a:t>
            </a:r>
            <a:r>
              <a:rPr lang="en-IN" sz="2400" dirty="0" smtClean="0"/>
              <a:t>| CBOW</a:t>
            </a:r>
            <a:endParaRPr lang="en-IN" sz="2400" dirty="0"/>
          </a:p>
        </p:txBody>
      </p:sp>
      <p:sp>
        <p:nvSpPr>
          <p:cNvPr id="11" name="Rectangle 10"/>
          <p:cNvSpPr/>
          <p:nvPr/>
        </p:nvSpPr>
        <p:spPr>
          <a:xfrm>
            <a:off x="9357721" y="651526"/>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17" name="TextBox 16"/>
          <p:cNvSpPr txBox="1"/>
          <p:nvPr/>
        </p:nvSpPr>
        <p:spPr>
          <a:xfrm>
            <a:off x="9716537" y="1347595"/>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18" name="TextBox 17"/>
          <p:cNvSpPr txBox="1"/>
          <p:nvPr/>
        </p:nvSpPr>
        <p:spPr>
          <a:xfrm>
            <a:off x="9106678" y="2162852"/>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20" name="TextBox 19"/>
          <p:cNvSpPr txBox="1"/>
          <p:nvPr/>
        </p:nvSpPr>
        <p:spPr>
          <a:xfrm>
            <a:off x="10614603" y="2162852"/>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1" name="Straight Arrow Connector 20"/>
          <p:cNvCxnSpPr>
            <a:stCxn id="11" idx="2"/>
            <a:endCxn id="17" idx="0"/>
          </p:cNvCxnSpPr>
          <p:nvPr/>
        </p:nvCxnSpPr>
        <p:spPr>
          <a:xfrm>
            <a:off x="10266784" y="1020858"/>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0"/>
          </p:cNvCxnSpPr>
          <p:nvPr/>
        </p:nvCxnSpPr>
        <p:spPr>
          <a:xfrm flipH="1">
            <a:off x="9500729" y="1716927"/>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0"/>
          </p:cNvCxnSpPr>
          <p:nvPr/>
        </p:nvCxnSpPr>
        <p:spPr>
          <a:xfrm>
            <a:off x="10273005" y="1716927"/>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818627" y="4219203"/>
            <a:ext cx="3250163" cy="923330"/>
          </a:xfrm>
          <a:prstGeom prst="rect">
            <a:avLst/>
          </a:prstGeom>
          <a:solidFill>
            <a:schemeClr val="accent4">
              <a:lumMod val="40000"/>
              <a:lumOff val="60000"/>
            </a:schemeClr>
          </a:solidFill>
        </p:spPr>
        <p:txBody>
          <a:bodyPr wrap="square">
            <a:spAutoFit/>
          </a:bodyPr>
          <a:lstStyle/>
          <a:p>
            <a:pPr algn="just"/>
            <a:r>
              <a:rPr lang="en-IN" dirty="0" smtClean="0">
                <a:latin typeface="HelveticaNeue-Light"/>
              </a:rPr>
              <a:t>Both </a:t>
            </a:r>
            <a:r>
              <a:rPr lang="en-IN" dirty="0">
                <a:latin typeface="HelveticaNeue-Light"/>
              </a:rPr>
              <a:t>target and </a:t>
            </a:r>
            <a:r>
              <a:rPr lang="en-IN" dirty="0" smtClean="0">
                <a:latin typeface="HelveticaNeue-Light"/>
              </a:rPr>
              <a:t>context vectors </a:t>
            </a:r>
            <a:r>
              <a:rPr lang="en-IN" dirty="0">
                <a:latin typeface="HelveticaNeue-Light"/>
              </a:rPr>
              <a:t>are </a:t>
            </a:r>
            <a:r>
              <a:rPr lang="en-IN" i="1" dirty="0">
                <a:latin typeface="HelveticaNeue-LightItalic"/>
              </a:rPr>
              <a:t>learned</a:t>
            </a:r>
            <a:r>
              <a:rPr lang="en-IN" dirty="0">
                <a:latin typeface="HelveticaNeue-Light"/>
              </a:rPr>
              <a:t>, </a:t>
            </a:r>
            <a:r>
              <a:rPr lang="en-IN" dirty="0" smtClean="0">
                <a:latin typeface="HelveticaNeue-Light"/>
              </a:rPr>
              <a:t>so we </a:t>
            </a:r>
            <a:r>
              <a:rPr lang="en-IN" dirty="0">
                <a:latin typeface="HelveticaNeue-Light"/>
              </a:rPr>
              <a:t>have no </a:t>
            </a:r>
            <a:r>
              <a:rPr lang="en-IN" dirty="0" smtClean="0">
                <a:latin typeface="HelveticaNeue-Light"/>
              </a:rPr>
              <a:t>explicit </a:t>
            </a:r>
            <a:r>
              <a:rPr lang="en-IN" dirty="0" err="1" smtClean="0">
                <a:latin typeface="HelveticaNeue-Light"/>
              </a:rPr>
              <a:t>featurization</a:t>
            </a:r>
            <a:r>
              <a:rPr lang="en-IN" dirty="0">
                <a:latin typeface="HelveticaNeue-Light"/>
              </a:rPr>
              <a:t>!</a:t>
            </a:r>
            <a:endParaRPr lang="en-IN" dirty="0"/>
          </a:p>
        </p:txBody>
      </p:sp>
      <p:sp>
        <p:nvSpPr>
          <p:cNvPr id="25" name="TextBox 24"/>
          <p:cNvSpPr txBox="1"/>
          <p:nvPr/>
        </p:nvSpPr>
        <p:spPr>
          <a:xfrm>
            <a:off x="8953332" y="2646493"/>
            <a:ext cx="1094792" cy="646331"/>
          </a:xfrm>
          <a:prstGeom prst="rect">
            <a:avLst/>
          </a:prstGeom>
          <a:noFill/>
        </p:spPr>
        <p:txBody>
          <a:bodyPr wrap="square" rtlCol="0">
            <a:spAutoFit/>
          </a:bodyPr>
          <a:lstStyle/>
          <a:p>
            <a:pPr algn="ctr"/>
            <a:r>
              <a:rPr lang="en-IN" dirty="0" smtClean="0">
                <a:solidFill>
                  <a:srgbClr val="0000FF"/>
                </a:solidFill>
              </a:rPr>
              <a:t>Target is learned</a:t>
            </a:r>
            <a:endParaRPr lang="en-IN" dirty="0">
              <a:solidFill>
                <a:srgbClr val="0000FF"/>
              </a:solidFill>
            </a:endParaRPr>
          </a:p>
        </p:txBody>
      </p:sp>
      <p:sp>
        <p:nvSpPr>
          <p:cNvPr id="26" name="TextBox 25"/>
          <p:cNvSpPr txBox="1"/>
          <p:nvPr/>
        </p:nvSpPr>
        <p:spPr>
          <a:xfrm>
            <a:off x="10614603" y="2623699"/>
            <a:ext cx="1121445" cy="1200329"/>
          </a:xfrm>
          <a:prstGeom prst="rect">
            <a:avLst/>
          </a:prstGeom>
          <a:noFill/>
        </p:spPr>
        <p:txBody>
          <a:bodyPr wrap="square" rtlCol="0">
            <a:spAutoFit/>
          </a:bodyPr>
          <a:lstStyle/>
          <a:p>
            <a:pPr algn="ctr"/>
            <a:r>
              <a:rPr lang="en-IN" dirty="0" smtClean="0">
                <a:solidFill>
                  <a:srgbClr val="0000FF"/>
                </a:solidFill>
              </a:rPr>
              <a:t>Context vectors are learned</a:t>
            </a:r>
            <a:endParaRPr lang="en-IN" dirty="0">
              <a:solidFill>
                <a:srgbClr val="0000FF"/>
              </a:solidFill>
            </a:endParaRPr>
          </a:p>
        </p:txBody>
      </p:sp>
      <p:sp>
        <p:nvSpPr>
          <p:cNvPr id="108" name="Rectangle 107"/>
          <p:cNvSpPr/>
          <p:nvPr/>
        </p:nvSpPr>
        <p:spPr>
          <a:xfrm>
            <a:off x="168485" y="1225254"/>
            <a:ext cx="7696672" cy="1400383"/>
          </a:xfrm>
          <a:prstGeom prst="rect">
            <a:avLst/>
          </a:prstGeom>
        </p:spPr>
        <p:txBody>
          <a:bodyPr wrap="square">
            <a:spAutoFit/>
          </a:bodyPr>
          <a:lstStyle/>
          <a:p>
            <a:r>
              <a:rPr lang="en-IN" sz="2000" dirty="0">
                <a:solidFill>
                  <a:srgbClr val="404040"/>
                </a:solidFill>
                <a:latin typeface="Calibri" panose="020F0502020204030204" pitchFamily="34" charset="0"/>
              </a:rPr>
              <a:t>Training sentence</a:t>
            </a:r>
            <a:r>
              <a:rPr lang="en-IN" sz="2000" dirty="0" smtClean="0">
                <a:solidFill>
                  <a:srgbClr val="404040"/>
                </a:solidFill>
                <a:latin typeface="Calibri" panose="020F0502020204030204" pitchFamily="34" charset="0"/>
              </a:rPr>
              <a:t>:</a:t>
            </a:r>
          </a:p>
          <a:p>
            <a:r>
              <a:rPr lang="en-US" dirty="0" smtClean="0">
                <a:solidFill>
                  <a:srgbClr val="A7A7A7"/>
                </a:solidFill>
                <a:latin typeface="Calibri" panose="020F0502020204030204" pitchFamily="34" charset="0"/>
              </a:rPr>
              <a:t>... </a:t>
            </a:r>
            <a:r>
              <a:rPr lang="en-US" dirty="0">
                <a:solidFill>
                  <a:srgbClr val="A7A7A7"/>
                </a:solidFill>
                <a:latin typeface="Calibri" panose="020F0502020204030204" pitchFamily="34" charset="0"/>
              </a:rPr>
              <a:t>lemon, a </a:t>
            </a:r>
            <a:r>
              <a:rPr lang="en-US" dirty="0">
                <a:solidFill>
                  <a:srgbClr val="0000FF"/>
                </a:solidFill>
                <a:latin typeface="Calibri" panose="020F0502020204030204" pitchFamily="34" charset="0"/>
              </a:rPr>
              <a:t>tablespoon of </a:t>
            </a:r>
            <a:r>
              <a:rPr lang="en-US" b="1" dirty="0">
                <a:solidFill>
                  <a:srgbClr val="FF0066"/>
                </a:solidFill>
                <a:latin typeface="Calibri-Bold"/>
              </a:rPr>
              <a:t>apricot </a:t>
            </a:r>
            <a:r>
              <a:rPr lang="en-US" dirty="0">
                <a:solidFill>
                  <a:srgbClr val="0000FF"/>
                </a:solidFill>
                <a:latin typeface="Calibri" panose="020F0502020204030204" pitchFamily="34" charset="0"/>
              </a:rPr>
              <a:t>jam a </a:t>
            </a:r>
            <a:r>
              <a:rPr lang="en-US" dirty="0">
                <a:solidFill>
                  <a:srgbClr val="A7A7A7"/>
                </a:solidFill>
                <a:latin typeface="Calibri" panose="020F0502020204030204" pitchFamily="34" charset="0"/>
              </a:rPr>
              <a:t>pinch ...</a:t>
            </a:r>
          </a:p>
          <a:p>
            <a:r>
              <a:rPr lang="en-US" dirty="0">
                <a:solidFill>
                  <a:srgbClr val="0000FF"/>
                </a:solidFill>
                <a:latin typeface="Calibri" panose="020F0502020204030204" pitchFamily="34" charset="0"/>
              </a:rPr>
              <a:t>	 </a:t>
            </a:r>
            <a:r>
              <a:rPr lang="en-US" dirty="0" smtClean="0">
                <a:solidFill>
                  <a:srgbClr val="0000FF"/>
                </a:solidFill>
                <a:latin typeface="Calibri" panose="020F0502020204030204" pitchFamily="34" charset="0"/>
              </a:rPr>
              <a:t>         c1          c2   </a:t>
            </a:r>
            <a:r>
              <a:rPr lang="en-US" dirty="0" smtClean="0">
                <a:solidFill>
                  <a:srgbClr val="C10000"/>
                </a:solidFill>
                <a:latin typeface="Calibri" panose="020F0502020204030204" pitchFamily="34" charset="0"/>
              </a:rPr>
              <a:t>target    </a:t>
            </a:r>
            <a:r>
              <a:rPr lang="en-US" dirty="0" smtClean="0">
                <a:solidFill>
                  <a:srgbClr val="0000FF"/>
                </a:solidFill>
                <a:latin typeface="Calibri" panose="020F0502020204030204" pitchFamily="34" charset="0"/>
              </a:rPr>
              <a:t>c3  c4</a:t>
            </a:r>
            <a:endParaRPr lang="en-US" dirty="0">
              <a:solidFill>
                <a:srgbClr val="0000FF"/>
              </a:solidFill>
              <a:latin typeface="Calibri" panose="020F0502020204030204" pitchFamily="34" charset="0"/>
            </a:endParaRPr>
          </a:p>
          <a:p>
            <a:r>
              <a:rPr lang="en-IN" sz="800" dirty="0">
                <a:solidFill>
                  <a:srgbClr val="FFFFFF"/>
                </a:solidFill>
                <a:latin typeface="Calibri" panose="020F0502020204030204" pitchFamily="34" charset="0"/>
              </a:rPr>
              <a:t>9/7/18</a:t>
            </a:r>
          </a:p>
          <a:p>
            <a:r>
              <a:rPr lang="en-US" dirty="0" smtClean="0">
                <a:solidFill>
                  <a:srgbClr val="000000"/>
                </a:solidFill>
                <a:latin typeface="Calibri" panose="020F0502020204030204" pitchFamily="34" charset="0"/>
              </a:rPr>
              <a:t>Assume </a:t>
            </a:r>
            <a:r>
              <a:rPr lang="en-US" dirty="0">
                <a:solidFill>
                  <a:srgbClr val="000000"/>
                </a:solidFill>
                <a:latin typeface="Calibri" panose="020F0502020204030204" pitchFamily="34" charset="0"/>
              </a:rPr>
              <a:t>context words are those in +/- </a:t>
            </a:r>
            <a:r>
              <a:rPr lang="en-US" dirty="0" smtClean="0">
                <a:solidFill>
                  <a:srgbClr val="000000"/>
                </a:solidFill>
                <a:latin typeface="Calibri" panose="020F0502020204030204" pitchFamily="34" charset="0"/>
              </a:rPr>
              <a:t>2 </a:t>
            </a:r>
            <a:r>
              <a:rPr lang="en-IN" dirty="0" smtClean="0">
                <a:solidFill>
                  <a:srgbClr val="000000"/>
                </a:solidFill>
                <a:latin typeface="Calibri" panose="020F0502020204030204" pitchFamily="34" charset="0"/>
              </a:rPr>
              <a:t>word </a:t>
            </a:r>
            <a:r>
              <a:rPr lang="en-IN" dirty="0">
                <a:solidFill>
                  <a:srgbClr val="000000"/>
                </a:solidFill>
                <a:latin typeface="Calibri" panose="020F0502020204030204" pitchFamily="34" charset="0"/>
              </a:rPr>
              <a:t>window</a:t>
            </a:r>
            <a:endParaRPr lang="en-IN" dirty="0"/>
          </a:p>
        </p:txBody>
      </p:sp>
      <p:pic>
        <p:nvPicPr>
          <p:cNvPr id="4" name="Picture 3"/>
          <p:cNvPicPr>
            <a:picLocks noChangeAspect="1"/>
          </p:cNvPicPr>
          <p:nvPr/>
        </p:nvPicPr>
        <p:blipFill>
          <a:blip r:embed="rId4"/>
          <a:stretch>
            <a:fillRect/>
          </a:stretch>
        </p:blipFill>
        <p:spPr>
          <a:xfrm>
            <a:off x="267598" y="2646492"/>
            <a:ext cx="8367729" cy="3474389"/>
          </a:xfrm>
          <a:prstGeom prst="rect">
            <a:avLst/>
          </a:prstGeom>
        </p:spPr>
      </p:pic>
    </p:spTree>
    <p:extLst>
      <p:ext uri="{BB962C8B-B14F-4D97-AF65-F5344CB8AC3E}">
        <p14:creationId xmlns:p14="http://schemas.microsoft.com/office/powerpoint/2010/main" val="2943074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11" name="Rectangle 10"/>
          <p:cNvSpPr/>
          <p:nvPr/>
        </p:nvSpPr>
        <p:spPr>
          <a:xfrm>
            <a:off x="9357721" y="651526"/>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17" name="TextBox 16"/>
          <p:cNvSpPr txBox="1"/>
          <p:nvPr/>
        </p:nvSpPr>
        <p:spPr>
          <a:xfrm>
            <a:off x="9716537" y="1347595"/>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18" name="TextBox 17"/>
          <p:cNvSpPr txBox="1"/>
          <p:nvPr/>
        </p:nvSpPr>
        <p:spPr>
          <a:xfrm>
            <a:off x="9106678" y="2162852"/>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20" name="TextBox 19"/>
          <p:cNvSpPr txBox="1"/>
          <p:nvPr/>
        </p:nvSpPr>
        <p:spPr>
          <a:xfrm>
            <a:off x="10614603" y="2162852"/>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1" name="Straight Arrow Connector 20"/>
          <p:cNvCxnSpPr>
            <a:stCxn id="11" idx="2"/>
            <a:endCxn id="17" idx="0"/>
          </p:cNvCxnSpPr>
          <p:nvPr/>
        </p:nvCxnSpPr>
        <p:spPr>
          <a:xfrm>
            <a:off x="10266784" y="1020858"/>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0"/>
          </p:cNvCxnSpPr>
          <p:nvPr/>
        </p:nvCxnSpPr>
        <p:spPr>
          <a:xfrm flipH="1">
            <a:off x="9500729" y="1716927"/>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0"/>
          </p:cNvCxnSpPr>
          <p:nvPr/>
        </p:nvCxnSpPr>
        <p:spPr>
          <a:xfrm>
            <a:off x="10273005" y="1716927"/>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818627" y="4219203"/>
            <a:ext cx="3250163" cy="923330"/>
          </a:xfrm>
          <a:prstGeom prst="rect">
            <a:avLst/>
          </a:prstGeom>
          <a:solidFill>
            <a:schemeClr val="accent4">
              <a:lumMod val="40000"/>
              <a:lumOff val="60000"/>
            </a:schemeClr>
          </a:solidFill>
        </p:spPr>
        <p:txBody>
          <a:bodyPr wrap="square">
            <a:spAutoFit/>
          </a:bodyPr>
          <a:lstStyle/>
          <a:p>
            <a:pPr algn="just"/>
            <a:r>
              <a:rPr lang="en-IN" dirty="0" smtClean="0">
                <a:latin typeface="HelveticaNeue-Light"/>
              </a:rPr>
              <a:t>Both </a:t>
            </a:r>
            <a:r>
              <a:rPr lang="en-IN" dirty="0">
                <a:latin typeface="HelveticaNeue-Light"/>
              </a:rPr>
              <a:t>target and </a:t>
            </a:r>
            <a:r>
              <a:rPr lang="en-IN" dirty="0" smtClean="0">
                <a:latin typeface="HelveticaNeue-Light"/>
              </a:rPr>
              <a:t>context vectors </a:t>
            </a:r>
            <a:r>
              <a:rPr lang="en-IN" dirty="0">
                <a:latin typeface="HelveticaNeue-Light"/>
              </a:rPr>
              <a:t>are </a:t>
            </a:r>
            <a:r>
              <a:rPr lang="en-IN" i="1" dirty="0">
                <a:latin typeface="HelveticaNeue-LightItalic"/>
              </a:rPr>
              <a:t>learned</a:t>
            </a:r>
            <a:r>
              <a:rPr lang="en-IN" dirty="0">
                <a:latin typeface="HelveticaNeue-Light"/>
              </a:rPr>
              <a:t>, </a:t>
            </a:r>
            <a:r>
              <a:rPr lang="en-IN" dirty="0" smtClean="0">
                <a:latin typeface="HelveticaNeue-Light"/>
              </a:rPr>
              <a:t>so we </a:t>
            </a:r>
            <a:r>
              <a:rPr lang="en-IN" dirty="0">
                <a:latin typeface="HelveticaNeue-Light"/>
              </a:rPr>
              <a:t>have no </a:t>
            </a:r>
            <a:r>
              <a:rPr lang="en-IN" dirty="0" smtClean="0">
                <a:latin typeface="HelveticaNeue-Light"/>
              </a:rPr>
              <a:t>explicit </a:t>
            </a:r>
            <a:r>
              <a:rPr lang="en-IN" dirty="0" err="1" smtClean="0">
                <a:latin typeface="HelveticaNeue-Light"/>
              </a:rPr>
              <a:t>featurization</a:t>
            </a:r>
            <a:r>
              <a:rPr lang="en-IN" dirty="0">
                <a:latin typeface="HelveticaNeue-Light"/>
              </a:rPr>
              <a:t>!</a:t>
            </a:r>
            <a:endParaRPr lang="en-IN" dirty="0"/>
          </a:p>
        </p:txBody>
      </p:sp>
      <p:sp>
        <p:nvSpPr>
          <p:cNvPr id="25" name="TextBox 24"/>
          <p:cNvSpPr txBox="1"/>
          <p:nvPr/>
        </p:nvSpPr>
        <p:spPr>
          <a:xfrm>
            <a:off x="8953332" y="2646493"/>
            <a:ext cx="1094792" cy="646331"/>
          </a:xfrm>
          <a:prstGeom prst="rect">
            <a:avLst/>
          </a:prstGeom>
          <a:noFill/>
        </p:spPr>
        <p:txBody>
          <a:bodyPr wrap="square" rtlCol="0">
            <a:spAutoFit/>
          </a:bodyPr>
          <a:lstStyle/>
          <a:p>
            <a:pPr algn="ctr"/>
            <a:r>
              <a:rPr lang="en-IN" dirty="0" smtClean="0">
                <a:solidFill>
                  <a:srgbClr val="0000FF"/>
                </a:solidFill>
              </a:rPr>
              <a:t>Target is learned</a:t>
            </a:r>
            <a:endParaRPr lang="en-IN" dirty="0">
              <a:solidFill>
                <a:srgbClr val="0000FF"/>
              </a:solidFill>
            </a:endParaRPr>
          </a:p>
        </p:txBody>
      </p:sp>
      <p:sp>
        <p:nvSpPr>
          <p:cNvPr id="26" name="TextBox 25"/>
          <p:cNvSpPr txBox="1"/>
          <p:nvPr/>
        </p:nvSpPr>
        <p:spPr>
          <a:xfrm>
            <a:off x="10614603" y="2623699"/>
            <a:ext cx="1121445" cy="1200329"/>
          </a:xfrm>
          <a:prstGeom prst="rect">
            <a:avLst/>
          </a:prstGeom>
          <a:noFill/>
        </p:spPr>
        <p:txBody>
          <a:bodyPr wrap="square" rtlCol="0">
            <a:spAutoFit/>
          </a:bodyPr>
          <a:lstStyle/>
          <a:p>
            <a:pPr algn="ctr"/>
            <a:r>
              <a:rPr lang="en-IN" dirty="0" smtClean="0">
                <a:solidFill>
                  <a:srgbClr val="0000FF"/>
                </a:solidFill>
              </a:rPr>
              <a:t>Context vectors are learned</a:t>
            </a:r>
            <a:endParaRPr lang="en-IN" dirty="0">
              <a:solidFill>
                <a:srgbClr val="0000FF"/>
              </a:solidFill>
            </a:endParaRPr>
          </a:p>
        </p:txBody>
      </p:sp>
      <p:sp>
        <p:nvSpPr>
          <p:cNvPr id="64" name="Rectangle 63"/>
          <p:cNvSpPr/>
          <p:nvPr/>
        </p:nvSpPr>
        <p:spPr>
          <a:xfrm>
            <a:off x="5054596" y="2790969"/>
            <a:ext cx="1315616" cy="445925"/>
          </a:xfrm>
          <a:prstGeom prst="rect">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vector1</a:t>
            </a:r>
            <a:endParaRPr lang="en-IN" sz="1400" dirty="0"/>
          </a:p>
        </p:txBody>
      </p:sp>
      <p:sp>
        <p:nvSpPr>
          <p:cNvPr id="65" name="Rectangle 64"/>
          <p:cNvSpPr/>
          <p:nvPr/>
        </p:nvSpPr>
        <p:spPr>
          <a:xfrm>
            <a:off x="5054596" y="3441193"/>
            <a:ext cx="1315616" cy="445925"/>
          </a:xfrm>
          <a:prstGeom prst="rect">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vector2</a:t>
            </a:r>
            <a:endParaRPr lang="en-IN" sz="1400" dirty="0"/>
          </a:p>
        </p:txBody>
      </p:sp>
      <p:sp>
        <p:nvSpPr>
          <p:cNvPr id="66" name="Rectangle 65"/>
          <p:cNvSpPr/>
          <p:nvPr/>
        </p:nvSpPr>
        <p:spPr>
          <a:xfrm>
            <a:off x="5054596" y="4084044"/>
            <a:ext cx="1315616" cy="445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Target vector</a:t>
            </a:r>
            <a:endParaRPr lang="en-IN" sz="1400" dirty="0"/>
          </a:p>
        </p:txBody>
      </p:sp>
      <p:sp>
        <p:nvSpPr>
          <p:cNvPr id="67" name="Rectangle 66"/>
          <p:cNvSpPr/>
          <p:nvPr/>
        </p:nvSpPr>
        <p:spPr>
          <a:xfrm>
            <a:off x="5054596" y="4734268"/>
            <a:ext cx="1315616" cy="445925"/>
          </a:xfrm>
          <a:prstGeom prst="rect">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vector3</a:t>
            </a:r>
            <a:endParaRPr lang="en-IN" sz="1400" dirty="0"/>
          </a:p>
        </p:txBody>
      </p:sp>
      <p:sp>
        <p:nvSpPr>
          <p:cNvPr id="68" name="Rectangle 67"/>
          <p:cNvSpPr/>
          <p:nvPr/>
        </p:nvSpPr>
        <p:spPr>
          <a:xfrm>
            <a:off x="5054596" y="5489017"/>
            <a:ext cx="1315616" cy="445925"/>
          </a:xfrm>
          <a:prstGeom prst="rect">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vector4</a:t>
            </a:r>
            <a:endParaRPr lang="en-IN" sz="1400" dirty="0"/>
          </a:p>
        </p:txBody>
      </p:sp>
      <p:sp>
        <p:nvSpPr>
          <p:cNvPr id="94" name="Rectangle 93"/>
          <p:cNvSpPr/>
          <p:nvPr/>
        </p:nvSpPr>
        <p:spPr>
          <a:xfrm>
            <a:off x="3382833" y="4084044"/>
            <a:ext cx="749913" cy="4459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Model</a:t>
            </a:r>
            <a:endParaRPr lang="en-IN" sz="1400" dirty="0"/>
          </a:p>
        </p:txBody>
      </p:sp>
      <p:sp>
        <p:nvSpPr>
          <p:cNvPr id="101" name="Rectangle 100"/>
          <p:cNvSpPr/>
          <p:nvPr/>
        </p:nvSpPr>
        <p:spPr>
          <a:xfrm>
            <a:off x="1347393" y="2790969"/>
            <a:ext cx="1315616" cy="445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vector1</a:t>
            </a:r>
            <a:endParaRPr lang="en-IN" sz="1400" dirty="0"/>
          </a:p>
        </p:txBody>
      </p:sp>
      <p:sp>
        <p:nvSpPr>
          <p:cNvPr id="102" name="Rectangle 101"/>
          <p:cNvSpPr/>
          <p:nvPr/>
        </p:nvSpPr>
        <p:spPr>
          <a:xfrm>
            <a:off x="1347393" y="3441193"/>
            <a:ext cx="1315616" cy="445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vector2</a:t>
            </a:r>
            <a:endParaRPr lang="en-IN" sz="1400" dirty="0"/>
          </a:p>
        </p:txBody>
      </p:sp>
      <p:sp>
        <p:nvSpPr>
          <p:cNvPr id="103" name="Rectangle 102"/>
          <p:cNvSpPr/>
          <p:nvPr/>
        </p:nvSpPr>
        <p:spPr>
          <a:xfrm>
            <a:off x="1347393" y="4084044"/>
            <a:ext cx="1315616" cy="445925"/>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Target vector</a:t>
            </a:r>
            <a:endParaRPr lang="en-IN" sz="1400" dirty="0"/>
          </a:p>
        </p:txBody>
      </p:sp>
      <p:sp>
        <p:nvSpPr>
          <p:cNvPr id="104" name="Rectangle 103"/>
          <p:cNvSpPr/>
          <p:nvPr/>
        </p:nvSpPr>
        <p:spPr>
          <a:xfrm>
            <a:off x="1347393" y="4734268"/>
            <a:ext cx="1315616" cy="445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vector3</a:t>
            </a:r>
            <a:endParaRPr lang="en-IN" sz="1400" dirty="0"/>
          </a:p>
        </p:txBody>
      </p:sp>
      <p:sp>
        <p:nvSpPr>
          <p:cNvPr id="105" name="Rectangle 104"/>
          <p:cNvSpPr/>
          <p:nvPr/>
        </p:nvSpPr>
        <p:spPr>
          <a:xfrm>
            <a:off x="1347393" y="5489017"/>
            <a:ext cx="1315616" cy="445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Context vector4</a:t>
            </a:r>
            <a:endParaRPr lang="en-IN" sz="1400" dirty="0"/>
          </a:p>
        </p:txBody>
      </p:sp>
      <p:sp>
        <p:nvSpPr>
          <p:cNvPr id="42" name="TextBox 41"/>
          <p:cNvSpPr txBox="1"/>
          <p:nvPr/>
        </p:nvSpPr>
        <p:spPr>
          <a:xfrm>
            <a:off x="180000" y="828000"/>
            <a:ext cx="4885505"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training setup </a:t>
            </a:r>
            <a:r>
              <a:rPr lang="en-IN" sz="2400" dirty="0" smtClean="0"/>
              <a:t>| </a:t>
            </a:r>
            <a:r>
              <a:rPr lang="en-IN" sz="2400" dirty="0" err="1" smtClean="0"/>
              <a:t>Skipgram</a:t>
            </a:r>
            <a:endParaRPr lang="en-IN" sz="2400" dirty="0"/>
          </a:p>
        </p:txBody>
      </p:sp>
      <p:cxnSp>
        <p:nvCxnSpPr>
          <p:cNvPr id="5" name="Straight Arrow Connector 4"/>
          <p:cNvCxnSpPr>
            <a:stCxn id="103" idx="3"/>
            <a:endCxn id="94" idx="1"/>
          </p:cNvCxnSpPr>
          <p:nvPr/>
        </p:nvCxnSpPr>
        <p:spPr>
          <a:xfrm>
            <a:off x="2663009" y="4307007"/>
            <a:ext cx="7198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94" idx="3"/>
            <a:endCxn id="64" idx="1"/>
          </p:cNvCxnSpPr>
          <p:nvPr/>
        </p:nvCxnSpPr>
        <p:spPr>
          <a:xfrm flipV="1">
            <a:off x="4132746" y="3013932"/>
            <a:ext cx="921850" cy="1293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94" idx="3"/>
            <a:endCxn id="65" idx="1"/>
          </p:cNvCxnSpPr>
          <p:nvPr/>
        </p:nvCxnSpPr>
        <p:spPr>
          <a:xfrm flipV="1">
            <a:off x="4132746" y="3664156"/>
            <a:ext cx="921850" cy="6428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94" idx="3"/>
            <a:endCxn id="67" idx="1"/>
          </p:cNvCxnSpPr>
          <p:nvPr/>
        </p:nvCxnSpPr>
        <p:spPr>
          <a:xfrm>
            <a:off x="4132746" y="4307007"/>
            <a:ext cx="921850" cy="650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4" idx="3"/>
            <a:endCxn id="68" idx="1"/>
          </p:cNvCxnSpPr>
          <p:nvPr/>
        </p:nvCxnSpPr>
        <p:spPr>
          <a:xfrm>
            <a:off x="4132746" y="4307007"/>
            <a:ext cx="921850" cy="1404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168485" y="1225254"/>
            <a:ext cx="7696672" cy="1400383"/>
          </a:xfrm>
          <a:prstGeom prst="rect">
            <a:avLst/>
          </a:prstGeom>
        </p:spPr>
        <p:txBody>
          <a:bodyPr wrap="square">
            <a:spAutoFit/>
          </a:bodyPr>
          <a:lstStyle/>
          <a:p>
            <a:r>
              <a:rPr lang="en-IN" sz="2000" dirty="0">
                <a:solidFill>
                  <a:srgbClr val="404040"/>
                </a:solidFill>
                <a:latin typeface="Calibri" panose="020F0502020204030204" pitchFamily="34" charset="0"/>
              </a:rPr>
              <a:t>Training sentence</a:t>
            </a:r>
            <a:r>
              <a:rPr lang="en-IN" sz="2000" dirty="0" smtClean="0">
                <a:solidFill>
                  <a:srgbClr val="404040"/>
                </a:solidFill>
                <a:latin typeface="Calibri" panose="020F0502020204030204" pitchFamily="34" charset="0"/>
              </a:rPr>
              <a:t>:</a:t>
            </a:r>
          </a:p>
          <a:p>
            <a:r>
              <a:rPr lang="en-US" dirty="0" smtClean="0">
                <a:solidFill>
                  <a:srgbClr val="A7A7A7"/>
                </a:solidFill>
                <a:latin typeface="Calibri" panose="020F0502020204030204" pitchFamily="34" charset="0"/>
              </a:rPr>
              <a:t>... </a:t>
            </a:r>
            <a:r>
              <a:rPr lang="en-US" dirty="0">
                <a:solidFill>
                  <a:srgbClr val="A7A7A7"/>
                </a:solidFill>
                <a:latin typeface="Calibri" panose="020F0502020204030204" pitchFamily="34" charset="0"/>
              </a:rPr>
              <a:t>lemon, a </a:t>
            </a:r>
            <a:r>
              <a:rPr lang="en-US" b="1" dirty="0">
                <a:solidFill>
                  <a:srgbClr val="FF0066"/>
                </a:solidFill>
                <a:latin typeface="Calibri" panose="020F0502020204030204" pitchFamily="34" charset="0"/>
              </a:rPr>
              <a:t>tablespoon of </a:t>
            </a:r>
            <a:r>
              <a:rPr lang="en-US" b="1" dirty="0">
                <a:solidFill>
                  <a:srgbClr val="0000FF"/>
                </a:solidFill>
                <a:latin typeface="Calibri-Bold"/>
              </a:rPr>
              <a:t>apricot</a:t>
            </a:r>
            <a:r>
              <a:rPr lang="en-US" b="1" dirty="0">
                <a:solidFill>
                  <a:srgbClr val="FF0066"/>
                </a:solidFill>
                <a:latin typeface="Calibri-Bold"/>
              </a:rPr>
              <a:t> </a:t>
            </a:r>
            <a:r>
              <a:rPr lang="en-US" b="1" dirty="0">
                <a:solidFill>
                  <a:srgbClr val="FF0066"/>
                </a:solidFill>
                <a:latin typeface="Calibri" panose="020F0502020204030204" pitchFamily="34" charset="0"/>
              </a:rPr>
              <a:t>jam a </a:t>
            </a:r>
            <a:r>
              <a:rPr lang="en-US" dirty="0">
                <a:solidFill>
                  <a:srgbClr val="A7A7A7"/>
                </a:solidFill>
                <a:latin typeface="Calibri" panose="020F0502020204030204" pitchFamily="34" charset="0"/>
              </a:rPr>
              <a:t>pinch ...</a:t>
            </a:r>
          </a:p>
          <a:p>
            <a:r>
              <a:rPr lang="en-US" dirty="0">
                <a:solidFill>
                  <a:srgbClr val="0000FF"/>
                </a:solidFill>
                <a:latin typeface="Calibri" panose="020F0502020204030204" pitchFamily="34" charset="0"/>
              </a:rPr>
              <a:t>	 </a:t>
            </a:r>
            <a:r>
              <a:rPr lang="en-US" dirty="0" smtClean="0">
                <a:solidFill>
                  <a:srgbClr val="0000FF"/>
                </a:solidFill>
                <a:latin typeface="Calibri" panose="020F0502020204030204" pitchFamily="34" charset="0"/>
              </a:rPr>
              <a:t>         </a:t>
            </a:r>
            <a:r>
              <a:rPr lang="en-US" dirty="0" smtClean="0">
                <a:solidFill>
                  <a:srgbClr val="FF0066"/>
                </a:solidFill>
                <a:latin typeface="Calibri" panose="020F0502020204030204" pitchFamily="34" charset="0"/>
              </a:rPr>
              <a:t>c1          c2   </a:t>
            </a:r>
            <a:r>
              <a:rPr lang="en-US" dirty="0" smtClean="0">
                <a:solidFill>
                  <a:srgbClr val="0000FF"/>
                </a:solidFill>
                <a:latin typeface="Calibri" panose="020F0502020204030204" pitchFamily="34" charset="0"/>
              </a:rPr>
              <a:t>target</a:t>
            </a:r>
            <a:r>
              <a:rPr lang="en-US" dirty="0" smtClean="0">
                <a:solidFill>
                  <a:srgbClr val="FF0066"/>
                </a:solidFill>
                <a:latin typeface="Calibri" panose="020F0502020204030204" pitchFamily="34" charset="0"/>
              </a:rPr>
              <a:t>    c3  c4</a:t>
            </a:r>
            <a:endParaRPr lang="en-US" dirty="0">
              <a:solidFill>
                <a:srgbClr val="FF0066"/>
              </a:solidFill>
              <a:latin typeface="Calibri" panose="020F0502020204030204" pitchFamily="34" charset="0"/>
            </a:endParaRPr>
          </a:p>
          <a:p>
            <a:r>
              <a:rPr lang="en-IN" sz="800" dirty="0">
                <a:solidFill>
                  <a:srgbClr val="FFFFFF"/>
                </a:solidFill>
                <a:latin typeface="Calibri" panose="020F0502020204030204" pitchFamily="34" charset="0"/>
              </a:rPr>
              <a:t>9/7/18</a:t>
            </a:r>
          </a:p>
          <a:p>
            <a:r>
              <a:rPr lang="en-US" dirty="0" smtClean="0">
                <a:solidFill>
                  <a:srgbClr val="000000"/>
                </a:solidFill>
                <a:latin typeface="Calibri" panose="020F0502020204030204" pitchFamily="34" charset="0"/>
              </a:rPr>
              <a:t>Assume </a:t>
            </a:r>
            <a:r>
              <a:rPr lang="en-US" dirty="0">
                <a:solidFill>
                  <a:srgbClr val="000000"/>
                </a:solidFill>
                <a:latin typeface="Calibri" panose="020F0502020204030204" pitchFamily="34" charset="0"/>
              </a:rPr>
              <a:t>context words are those in +/- </a:t>
            </a:r>
            <a:r>
              <a:rPr lang="en-US" dirty="0" smtClean="0">
                <a:solidFill>
                  <a:srgbClr val="000000"/>
                </a:solidFill>
                <a:latin typeface="Calibri" panose="020F0502020204030204" pitchFamily="34" charset="0"/>
              </a:rPr>
              <a:t>2 </a:t>
            </a:r>
            <a:r>
              <a:rPr lang="en-IN" dirty="0" smtClean="0">
                <a:solidFill>
                  <a:srgbClr val="000000"/>
                </a:solidFill>
                <a:latin typeface="Calibri" panose="020F0502020204030204" pitchFamily="34" charset="0"/>
              </a:rPr>
              <a:t>word </a:t>
            </a:r>
            <a:r>
              <a:rPr lang="en-IN" dirty="0">
                <a:solidFill>
                  <a:srgbClr val="000000"/>
                </a:solidFill>
                <a:latin typeface="Calibri" panose="020F0502020204030204" pitchFamily="34" charset="0"/>
              </a:rPr>
              <a:t>window</a:t>
            </a:r>
            <a:endParaRPr lang="en-IN" dirty="0"/>
          </a:p>
        </p:txBody>
      </p:sp>
      <p:sp>
        <p:nvSpPr>
          <p:cNvPr id="59" name="Oval 58"/>
          <p:cNvSpPr/>
          <p:nvPr/>
        </p:nvSpPr>
        <p:spPr>
          <a:xfrm>
            <a:off x="4385388" y="3230767"/>
            <a:ext cx="516646" cy="2359122"/>
          </a:xfrm>
          <a:prstGeom prst="ellipse">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p:cNvSpPr/>
          <p:nvPr/>
        </p:nvSpPr>
        <p:spPr>
          <a:xfrm>
            <a:off x="2942057" y="6003157"/>
            <a:ext cx="1818126" cy="369332"/>
          </a:xfrm>
          <a:prstGeom prst="rect">
            <a:avLst/>
          </a:prstGeom>
        </p:spPr>
        <p:txBody>
          <a:bodyPr wrap="none">
            <a:spAutoFit/>
          </a:bodyPr>
          <a:lstStyle/>
          <a:p>
            <a:r>
              <a:rPr lang="en-IN" dirty="0"/>
              <a:t>Word embedding</a:t>
            </a:r>
            <a:endParaRPr lang="en-IN" dirty="0"/>
          </a:p>
        </p:txBody>
      </p:sp>
      <p:cxnSp>
        <p:nvCxnSpPr>
          <p:cNvPr id="61" name="Curved Connector 60"/>
          <p:cNvCxnSpPr>
            <a:stCxn id="59" idx="3"/>
            <a:endCxn id="60" idx="0"/>
          </p:cNvCxnSpPr>
          <p:nvPr/>
        </p:nvCxnSpPr>
        <p:spPr>
          <a:xfrm rot="5400000">
            <a:off x="3776709" y="5318816"/>
            <a:ext cx="758753" cy="609929"/>
          </a:xfrm>
          <a:prstGeom prst="curvedConnector3">
            <a:avLst>
              <a:gd name="adj1" fmla="val 50000"/>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60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11" name="Rectangle 10"/>
          <p:cNvSpPr/>
          <p:nvPr/>
        </p:nvSpPr>
        <p:spPr>
          <a:xfrm>
            <a:off x="9357721" y="651526"/>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17" name="TextBox 16"/>
          <p:cNvSpPr txBox="1"/>
          <p:nvPr/>
        </p:nvSpPr>
        <p:spPr>
          <a:xfrm>
            <a:off x="9716537" y="1347595"/>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18" name="TextBox 17"/>
          <p:cNvSpPr txBox="1"/>
          <p:nvPr/>
        </p:nvSpPr>
        <p:spPr>
          <a:xfrm>
            <a:off x="9106678" y="2162852"/>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20" name="TextBox 19"/>
          <p:cNvSpPr txBox="1"/>
          <p:nvPr/>
        </p:nvSpPr>
        <p:spPr>
          <a:xfrm>
            <a:off x="10614603" y="2162852"/>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1" name="Straight Arrow Connector 20"/>
          <p:cNvCxnSpPr>
            <a:stCxn id="11" idx="2"/>
            <a:endCxn id="17" idx="0"/>
          </p:cNvCxnSpPr>
          <p:nvPr/>
        </p:nvCxnSpPr>
        <p:spPr>
          <a:xfrm>
            <a:off x="10266784" y="1020858"/>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0"/>
          </p:cNvCxnSpPr>
          <p:nvPr/>
        </p:nvCxnSpPr>
        <p:spPr>
          <a:xfrm flipH="1">
            <a:off x="9500729" y="1716927"/>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0"/>
          </p:cNvCxnSpPr>
          <p:nvPr/>
        </p:nvCxnSpPr>
        <p:spPr>
          <a:xfrm>
            <a:off x="10273005" y="1716927"/>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818627" y="4219203"/>
            <a:ext cx="3250163" cy="923330"/>
          </a:xfrm>
          <a:prstGeom prst="rect">
            <a:avLst/>
          </a:prstGeom>
          <a:solidFill>
            <a:schemeClr val="accent4">
              <a:lumMod val="40000"/>
              <a:lumOff val="60000"/>
            </a:schemeClr>
          </a:solidFill>
        </p:spPr>
        <p:txBody>
          <a:bodyPr wrap="square">
            <a:spAutoFit/>
          </a:bodyPr>
          <a:lstStyle/>
          <a:p>
            <a:pPr algn="just"/>
            <a:r>
              <a:rPr lang="en-IN" dirty="0" smtClean="0">
                <a:latin typeface="HelveticaNeue-Light"/>
              </a:rPr>
              <a:t>Both </a:t>
            </a:r>
            <a:r>
              <a:rPr lang="en-IN" dirty="0">
                <a:latin typeface="HelveticaNeue-Light"/>
              </a:rPr>
              <a:t>target and </a:t>
            </a:r>
            <a:r>
              <a:rPr lang="en-IN" dirty="0" smtClean="0">
                <a:latin typeface="HelveticaNeue-Light"/>
              </a:rPr>
              <a:t>context vectors </a:t>
            </a:r>
            <a:r>
              <a:rPr lang="en-IN" dirty="0">
                <a:latin typeface="HelveticaNeue-Light"/>
              </a:rPr>
              <a:t>are </a:t>
            </a:r>
            <a:r>
              <a:rPr lang="en-IN" i="1" dirty="0">
                <a:latin typeface="HelveticaNeue-LightItalic"/>
              </a:rPr>
              <a:t>learned</a:t>
            </a:r>
            <a:r>
              <a:rPr lang="en-IN" dirty="0">
                <a:latin typeface="HelveticaNeue-Light"/>
              </a:rPr>
              <a:t>, </a:t>
            </a:r>
            <a:r>
              <a:rPr lang="en-IN" dirty="0" smtClean="0">
                <a:latin typeface="HelveticaNeue-Light"/>
              </a:rPr>
              <a:t>so we </a:t>
            </a:r>
            <a:r>
              <a:rPr lang="en-IN" dirty="0">
                <a:latin typeface="HelveticaNeue-Light"/>
              </a:rPr>
              <a:t>have no </a:t>
            </a:r>
            <a:r>
              <a:rPr lang="en-IN" dirty="0" smtClean="0">
                <a:latin typeface="HelveticaNeue-Light"/>
              </a:rPr>
              <a:t>explicit </a:t>
            </a:r>
            <a:r>
              <a:rPr lang="en-IN" dirty="0" err="1" smtClean="0">
                <a:latin typeface="HelveticaNeue-Light"/>
              </a:rPr>
              <a:t>featurization</a:t>
            </a:r>
            <a:r>
              <a:rPr lang="en-IN" dirty="0">
                <a:latin typeface="HelveticaNeue-Light"/>
              </a:rPr>
              <a:t>!</a:t>
            </a:r>
            <a:endParaRPr lang="en-IN" dirty="0"/>
          </a:p>
        </p:txBody>
      </p:sp>
      <p:sp>
        <p:nvSpPr>
          <p:cNvPr id="25" name="TextBox 24"/>
          <p:cNvSpPr txBox="1"/>
          <p:nvPr/>
        </p:nvSpPr>
        <p:spPr>
          <a:xfrm>
            <a:off x="8953332" y="2646493"/>
            <a:ext cx="1094792" cy="646331"/>
          </a:xfrm>
          <a:prstGeom prst="rect">
            <a:avLst/>
          </a:prstGeom>
          <a:noFill/>
        </p:spPr>
        <p:txBody>
          <a:bodyPr wrap="square" rtlCol="0">
            <a:spAutoFit/>
          </a:bodyPr>
          <a:lstStyle/>
          <a:p>
            <a:pPr algn="ctr"/>
            <a:r>
              <a:rPr lang="en-IN" dirty="0" smtClean="0">
                <a:solidFill>
                  <a:srgbClr val="0000FF"/>
                </a:solidFill>
              </a:rPr>
              <a:t>Target is learned</a:t>
            </a:r>
            <a:endParaRPr lang="en-IN" dirty="0">
              <a:solidFill>
                <a:srgbClr val="0000FF"/>
              </a:solidFill>
            </a:endParaRPr>
          </a:p>
        </p:txBody>
      </p:sp>
      <p:sp>
        <p:nvSpPr>
          <p:cNvPr id="26" name="TextBox 25"/>
          <p:cNvSpPr txBox="1"/>
          <p:nvPr/>
        </p:nvSpPr>
        <p:spPr>
          <a:xfrm>
            <a:off x="10614603" y="2623699"/>
            <a:ext cx="1121445" cy="1200329"/>
          </a:xfrm>
          <a:prstGeom prst="rect">
            <a:avLst/>
          </a:prstGeom>
          <a:noFill/>
        </p:spPr>
        <p:txBody>
          <a:bodyPr wrap="square" rtlCol="0">
            <a:spAutoFit/>
          </a:bodyPr>
          <a:lstStyle/>
          <a:p>
            <a:pPr algn="ctr"/>
            <a:r>
              <a:rPr lang="en-IN" dirty="0" smtClean="0">
                <a:solidFill>
                  <a:srgbClr val="0000FF"/>
                </a:solidFill>
              </a:rPr>
              <a:t>Context vectors are learned</a:t>
            </a:r>
            <a:endParaRPr lang="en-IN" dirty="0">
              <a:solidFill>
                <a:srgbClr val="0000FF"/>
              </a:solidFill>
            </a:endParaRPr>
          </a:p>
        </p:txBody>
      </p:sp>
      <p:sp>
        <p:nvSpPr>
          <p:cNvPr id="42" name="TextBox 41"/>
          <p:cNvSpPr txBox="1"/>
          <p:nvPr/>
        </p:nvSpPr>
        <p:spPr>
          <a:xfrm>
            <a:off x="180000" y="828000"/>
            <a:ext cx="4885505"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training setup </a:t>
            </a:r>
            <a:r>
              <a:rPr lang="en-IN" sz="2400" dirty="0" smtClean="0"/>
              <a:t>| </a:t>
            </a:r>
            <a:r>
              <a:rPr lang="en-IN" sz="2400" dirty="0" err="1" smtClean="0"/>
              <a:t>Skipgram</a:t>
            </a:r>
            <a:endParaRPr lang="en-IN" sz="2400" dirty="0"/>
          </a:p>
        </p:txBody>
      </p:sp>
      <p:sp>
        <p:nvSpPr>
          <p:cNvPr id="57" name="Rectangle 56"/>
          <p:cNvSpPr/>
          <p:nvPr/>
        </p:nvSpPr>
        <p:spPr>
          <a:xfrm>
            <a:off x="168485" y="1225254"/>
            <a:ext cx="7696672" cy="1400383"/>
          </a:xfrm>
          <a:prstGeom prst="rect">
            <a:avLst/>
          </a:prstGeom>
        </p:spPr>
        <p:txBody>
          <a:bodyPr wrap="square">
            <a:spAutoFit/>
          </a:bodyPr>
          <a:lstStyle/>
          <a:p>
            <a:r>
              <a:rPr lang="en-IN" sz="2000" dirty="0">
                <a:solidFill>
                  <a:srgbClr val="404040"/>
                </a:solidFill>
                <a:latin typeface="Calibri" panose="020F0502020204030204" pitchFamily="34" charset="0"/>
              </a:rPr>
              <a:t>Training sentence</a:t>
            </a:r>
            <a:r>
              <a:rPr lang="en-IN" sz="2000" dirty="0" smtClean="0">
                <a:solidFill>
                  <a:srgbClr val="404040"/>
                </a:solidFill>
                <a:latin typeface="Calibri" panose="020F0502020204030204" pitchFamily="34" charset="0"/>
              </a:rPr>
              <a:t>:</a:t>
            </a:r>
          </a:p>
          <a:p>
            <a:r>
              <a:rPr lang="en-US" dirty="0" smtClean="0">
                <a:solidFill>
                  <a:srgbClr val="A7A7A7"/>
                </a:solidFill>
                <a:latin typeface="Calibri" panose="020F0502020204030204" pitchFamily="34" charset="0"/>
              </a:rPr>
              <a:t>... </a:t>
            </a:r>
            <a:r>
              <a:rPr lang="en-US" dirty="0">
                <a:solidFill>
                  <a:srgbClr val="A7A7A7"/>
                </a:solidFill>
                <a:latin typeface="Calibri" panose="020F0502020204030204" pitchFamily="34" charset="0"/>
              </a:rPr>
              <a:t>lemon, a </a:t>
            </a:r>
            <a:r>
              <a:rPr lang="en-US" b="1" dirty="0">
                <a:solidFill>
                  <a:srgbClr val="FF0066"/>
                </a:solidFill>
                <a:latin typeface="Calibri" panose="020F0502020204030204" pitchFamily="34" charset="0"/>
              </a:rPr>
              <a:t>tablespoon of </a:t>
            </a:r>
            <a:r>
              <a:rPr lang="en-US" b="1" dirty="0">
                <a:solidFill>
                  <a:srgbClr val="0000FF"/>
                </a:solidFill>
                <a:latin typeface="Calibri-Bold"/>
              </a:rPr>
              <a:t>apricot</a:t>
            </a:r>
            <a:r>
              <a:rPr lang="en-US" b="1" dirty="0">
                <a:solidFill>
                  <a:srgbClr val="FF0066"/>
                </a:solidFill>
                <a:latin typeface="Calibri-Bold"/>
              </a:rPr>
              <a:t> </a:t>
            </a:r>
            <a:r>
              <a:rPr lang="en-US" b="1" dirty="0">
                <a:solidFill>
                  <a:srgbClr val="FF0066"/>
                </a:solidFill>
                <a:latin typeface="Calibri" panose="020F0502020204030204" pitchFamily="34" charset="0"/>
              </a:rPr>
              <a:t>jam a </a:t>
            </a:r>
            <a:r>
              <a:rPr lang="en-US" dirty="0">
                <a:solidFill>
                  <a:srgbClr val="A7A7A7"/>
                </a:solidFill>
                <a:latin typeface="Calibri" panose="020F0502020204030204" pitchFamily="34" charset="0"/>
              </a:rPr>
              <a:t>pinch ...</a:t>
            </a:r>
          </a:p>
          <a:p>
            <a:r>
              <a:rPr lang="en-US" dirty="0">
                <a:solidFill>
                  <a:srgbClr val="0000FF"/>
                </a:solidFill>
                <a:latin typeface="Calibri" panose="020F0502020204030204" pitchFamily="34" charset="0"/>
              </a:rPr>
              <a:t>	 </a:t>
            </a:r>
            <a:r>
              <a:rPr lang="en-US" dirty="0" smtClean="0">
                <a:solidFill>
                  <a:srgbClr val="0000FF"/>
                </a:solidFill>
                <a:latin typeface="Calibri" panose="020F0502020204030204" pitchFamily="34" charset="0"/>
              </a:rPr>
              <a:t>         </a:t>
            </a:r>
            <a:r>
              <a:rPr lang="en-US" dirty="0" smtClean="0">
                <a:solidFill>
                  <a:srgbClr val="FF0066"/>
                </a:solidFill>
                <a:latin typeface="Calibri" panose="020F0502020204030204" pitchFamily="34" charset="0"/>
              </a:rPr>
              <a:t>c1          c2   </a:t>
            </a:r>
            <a:r>
              <a:rPr lang="en-US" dirty="0" smtClean="0">
                <a:solidFill>
                  <a:srgbClr val="0000FF"/>
                </a:solidFill>
                <a:latin typeface="Calibri" panose="020F0502020204030204" pitchFamily="34" charset="0"/>
              </a:rPr>
              <a:t>target</a:t>
            </a:r>
            <a:r>
              <a:rPr lang="en-US" dirty="0" smtClean="0">
                <a:solidFill>
                  <a:srgbClr val="FF0066"/>
                </a:solidFill>
                <a:latin typeface="Calibri" panose="020F0502020204030204" pitchFamily="34" charset="0"/>
              </a:rPr>
              <a:t>    c3  c4</a:t>
            </a:r>
            <a:endParaRPr lang="en-US" dirty="0">
              <a:solidFill>
                <a:srgbClr val="FF0066"/>
              </a:solidFill>
              <a:latin typeface="Calibri" panose="020F0502020204030204" pitchFamily="34" charset="0"/>
            </a:endParaRPr>
          </a:p>
          <a:p>
            <a:r>
              <a:rPr lang="en-IN" sz="800" dirty="0">
                <a:solidFill>
                  <a:srgbClr val="FFFFFF"/>
                </a:solidFill>
                <a:latin typeface="Calibri" panose="020F0502020204030204" pitchFamily="34" charset="0"/>
              </a:rPr>
              <a:t>9/7/18</a:t>
            </a:r>
          </a:p>
          <a:p>
            <a:r>
              <a:rPr lang="en-US" dirty="0" smtClean="0">
                <a:solidFill>
                  <a:srgbClr val="000000"/>
                </a:solidFill>
                <a:latin typeface="Calibri" panose="020F0502020204030204" pitchFamily="34" charset="0"/>
              </a:rPr>
              <a:t>Assume </a:t>
            </a:r>
            <a:r>
              <a:rPr lang="en-US" dirty="0">
                <a:solidFill>
                  <a:srgbClr val="000000"/>
                </a:solidFill>
                <a:latin typeface="Calibri" panose="020F0502020204030204" pitchFamily="34" charset="0"/>
              </a:rPr>
              <a:t>context words are those in +/- </a:t>
            </a:r>
            <a:r>
              <a:rPr lang="en-US" dirty="0" smtClean="0">
                <a:solidFill>
                  <a:srgbClr val="000000"/>
                </a:solidFill>
                <a:latin typeface="Calibri" panose="020F0502020204030204" pitchFamily="34" charset="0"/>
              </a:rPr>
              <a:t>2 </a:t>
            </a:r>
            <a:r>
              <a:rPr lang="en-IN" dirty="0" smtClean="0">
                <a:solidFill>
                  <a:srgbClr val="000000"/>
                </a:solidFill>
                <a:latin typeface="Calibri" panose="020F0502020204030204" pitchFamily="34" charset="0"/>
              </a:rPr>
              <a:t>word </a:t>
            </a:r>
            <a:r>
              <a:rPr lang="en-IN" dirty="0">
                <a:solidFill>
                  <a:srgbClr val="000000"/>
                </a:solidFill>
                <a:latin typeface="Calibri" panose="020F0502020204030204" pitchFamily="34" charset="0"/>
              </a:rPr>
              <a:t>window</a:t>
            </a:r>
            <a:endParaRPr lang="en-IN" dirty="0"/>
          </a:p>
        </p:txBody>
      </p:sp>
      <p:pic>
        <p:nvPicPr>
          <p:cNvPr id="2" name="Picture 1"/>
          <p:cNvPicPr>
            <a:picLocks noChangeAspect="1"/>
          </p:cNvPicPr>
          <p:nvPr/>
        </p:nvPicPr>
        <p:blipFill>
          <a:blip r:embed="rId4"/>
          <a:stretch>
            <a:fillRect/>
          </a:stretch>
        </p:blipFill>
        <p:spPr>
          <a:xfrm>
            <a:off x="179999" y="2604155"/>
            <a:ext cx="7974955" cy="3805979"/>
          </a:xfrm>
          <a:prstGeom prst="rect">
            <a:avLst/>
          </a:prstGeom>
        </p:spPr>
      </p:pic>
    </p:spTree>
    <p:extLst>
      <p:ext uri="{BB962C8B-B14F-4D97-AF65-F5344CB8AC3E}">
        <p14:creationId xmlns:p14="http://schemas.microsoft.com/office/powerpoint/2010/main" val="2111030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3455498"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training setup</a:t>
            </a:r>
            <a:endParaRPr lang="en-IN" sz="2400" dirty="0">
              <a:solidFill>
                <a:srgbClr val="0000FF"/>
              </a:solidFill>
            </a:endParaRPr>
          </a:p>
        </p:txBody>
      </p:sp>
      <p:sp>
        <p:nvSpPr>
          <p:cNvPr id="3" name="Rectangle 2"/>
          <p:cNvSpPr/>
          <p:nvPr/>
        </p:nvSpPr>
        <p:spPr>
          <a:xfrm>
            <a:off x="248825" y="1531785"/>
            <a:ext cx="5620130" cy="3693319"/>
          </a:xfrm>
          <a:prstGeom prst="rect">
            <a:avLst/>
          </a:prstGeom>
        </p:spPr>
        <p:txBody>
          <a:bodyPr wrap="square">
            <a:spAutoFit/>
          </a:bodyPr>
          <a:lstStyle/>
          <a:p>
            <a:pPr marL="342900" indent="-342900" algn="just">
              <a:buAutoNum type="arabicPeriod"/>
            </a:pPr>
            <a:r>
              <a:rPr lang="en-US" dirty="0" smtClean="0">
                <a:latin typeface="HelveticaNeue-Light"/>
              </a:rPr>
              <a:t>From </a:t>
            </a:r>
            <a:r>
              <a:rPr lang="en-US" dirty="0">
                <a:latin typeface="HelveticaNeue-Light"/>
              </a:rPr>
              <a:t>a large source of text (e.g., Wikipedia</a:t>
            </a:r>
            <a:r>
              <a:rPr lang="en-US" dirty="0" smtClean="0">
                <a:latin typeface="HelveticaNeue-Light"/>
              </a:rPr>
              <a:t>), generate </a:t>
            </a:r>
            <a:r>
              <a:rPr lang="en-US" i="1" dirty="0">
                <a:latin typeface="HelveticaNeue-LightItalic"/>
              </a:rPr>
              <a:t>positive examples </a:t>
            </a:r>
            <a:r>
              <a:rPr lang="en-US" dirty="0">
                <a:latin typeface="HelveticaNeue-Light"/>
              </a:rPr>
              <a:t>by pairing a </a:t>
            </a:r>
            <a:r>
              <a:rPr lang="en-US" dirty="0" smtClean="0">
                <a:latin typeface="HelveticaNeue-Light"/>
              </a:rPr>
              <a:t>target word </a:t>
            </a:r>
            <a:r>
              <a:rPr lang="en-US" dirty="0">
                <a:latin typeface="HelveticaNeue-Light"/>
              </a:rPr>
              <a:t>with a word in its neighboring </a:t>
            </a:r>
            <a:r>
              <a:rPr lang="en-US" dirty="0" smtClean="0">
                <a:latin typeface="HelveticaNeue-Light"/>
              </a:rPr>
              <a:t>context.</a:t>
            </a:r>
          </a:p>
          <a:p>
            <a:pPr marL="342900" indent="-342900" algn="just">
              <a:buAutoNum type="arabicPeriod"/>
            </a:pPr>
            <a:endParaRPr lang="en-US" dirty="0" smtClean="0">
              <a:latin typeface="HelveticaNeue-Light"/>
            </a:endParaRPr>
          </a:p>
          <a:p>
            <a:pPr marL="342900" indent="-342900" algn="just">
              <a:buAutoNum type="arabicPeriod"/>
            </a:pPr>
            <a:r>
              <a:rPr lang="en-US" dirty="0" smtClean="0">
                <a:latin typeface="HelveticaNeue-Light"/>
              </a:rPr>
              <a:t>Create </a:t>
            </a:r>
            <a:r>
              <a:rPr lang="en-US" i="1" dirty="0">
                <a:latin typeface="HelveticaNeue-LightItalic"/>
              </a:rPr>
              <a:t>negative examples </a:t>
            </a:r>
            <a:r>
              <a:rPr lang="en-US" dirty="0">
                <a:latin typeface="HelveticaNeue-Light"/>
              </a:rPr>
              <a:t>for the context </a:t>
            </a:r>
            <a:r>
              <a:rPr lang="en-US" dirty="0" smtClean="0">
                <a:latin typeface="HelveticaNeue-Light"/>
              </a:rPr>
              <a:t>words by </a:t>
            </a:r>
            <a:r>
              <a:rPr lang="en-US" dirty="0">
                <a:latin typeface="HelveticaNeue-Light"/>
              </a:rPr>
              <a:t>randomly sampling other words in </a:t>
            </a:r>
            <a:r>
              <a:rPr lang="en-US" dirty="0" smtClean="0">
                <a:latin typeface="HelveticaNeue-Light"/>
              </a:rPr>
              <a:t>the </a:t>
            </a:r>
            <a:r>
              <a:rPr lang="en-IN" dirty="0" smtClean="0">
                <a:latin typeface="HelveticaNeue-Light"/>
              </a:rPr>
              <a:t>vocabulary.</a:t>
            </a:r>
          </a:p>
          <a:p>
            <a:pPr marL="342900" indent="-342900" algn="just">
              <a:buAutoNum type="arabicPeriod"/>
            </a:pPr>
            <a:endParaRPr lang="en-IN" dirty="0" smtClean="0">
              <a:latin typeface="HelveticaNeue-Light"/>
            </a:endParaRPr>
          </a:p>
          <a:p>
            <a:pPr marL="342900" indent="-342900" algn="just">
              <a:buAutoNum type="arabicPeriod"/>
            </a:pPr>
            <a:r>
              <a:rPr lang="en-US" dirty="0" smtClean="0">
                <a:latin typeface="HelveticaNeue-Light"/>
              </a:rPr>
              <a:t>Train </a:t>
            </a:r>
            <a:r>
              <a:rPr lang="en-US" dirty="0">
                <a:latin typeface="HelveticaNeue-Light"/>
              </a:rPr>
              <a:t>a </a:t>
            </a:r>
            <a:r>
              <a:rPr lang="en-US" i="1" dirty="0">
                <a:latin typeface="HelveticaNeue-LightItalic"/>
              </a:rPr>
              <a:t>logistic regression </a:t>
            </a:r>
            <a:r>
              <a:rPr lang="en-US" dirty="0">
                <a:latin typeface="HelveticaNeue-Light"/>
              </a:rPr>
              <a:t>model to </a:t>
            </a:r>
            <a:r>
              <a:rPr lang="en-US" dirty="0" smtClean="0">
                <a:latin typeface="HelveticaNeue-Light"/>
              </a:rPr>
              <a:t>identify  whether </a:t>
            </a:r>
            <a:r>
              <a:rPr lang="en-US" dirty="0">
                <a:latin typeface="HelveticaNeue-Light"/>
              </a:rPr>
              <a:t>a given pair of words is a positive </a:t>
            </a:r>
            <a:r>
              <a:rPr lang="en-US" dirty="0" smtClean="0">
                <a:latin typeface="HelveticaNeue-Light"/>
              </a:rPr>
              <a:t>or </a:t>
            </a:r>
            <a:r>
              <a:rPr lang="en-IN" dirty="0" smtClean="0">
                <a:latin typeface="HelveticaNeue-Light"/>
              </a:rPr>
              <a:t>negative example.</a:t>
            </a:r>
          </a:p>
          <a:p>
            <a:pPr marL="342900" indent="-342900" algn="just">
              <a:buAutoNum type="arabicPeriod"/>
            </a:pPr>
            <a:endParaRPr lang="en-IN" dirty="0" smtClean="0">
              <a:latin typeface="HelveticaNeue-Light"/>
            </a:endParaRPr>
          </a:p>
          <a:p>
            <a:pPr marL="342900" indent="-342900" algn="just">
              <a:buAutoNum type="arabicPeriod"/>
            </a:pPr>
            <a:r>
              <a:rPr lang="en-US" dirty="0" smtClean="0">
                <a:latin typeface="HelveticaNeue-Light"/>
              </a:rPr>
              <a:t>Use </a:t>
            </a:r>
            <a:r>
              <a:rPr lang="en-US" dirty="0">
                <a:latin typeface="HelveticaNeue-Light"/>
              </a:rPr>
              <a:t>the weights of this model as the </a:t>
            </a:r>
            <a:r>
              <a:rPr lang="en-US" i="1" dirty="0" err="1">
                <a:latin typeface="HelveticaNeue-LightItalic"/>
              </a:rPr>
              <a:t>embeddings</a:t>
            </a:r>
            <a:endParaRPr lang="en-IN" dirty="0"/>
          </a:p>
        </p:txBody>
      </p:sp>
      <p:sp>
        <p:nvSpPr>
          <p:cNvPr id="24" name="Rectangle 23"/>
          <p:cNvSpPr/>
          <p:nvPr/>
        </p:nvSpPr>
        <p:spPr>
          <a:xfrm>
            <a:off x="9357721" y="651526"/>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25" name="TextBox 24"/>
          <p:cNvSpPr txBox="1"/>
          <p:nvPr/>
        </p:nvSpPr>
        <p:spPr>
          <a:xfrm>
            <a:off x="9716537" y="1347595"/>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26" name="TextBox 25"/>
          <p:cNvSpPr txBox="1"/>
          <p:nvPr/>
        </p:nvSpPr>
        <p:spPr>
          <a:xfrm>
            <a:off x="9106678" y="2162852"/>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27" name="TextBox 26"/>
          <p:cNvSpPr txBox="1"/>
          <p:nvPr/>
        </p:nvSpPr>
        <p:spPr>
          <a:xfrm>
            <a:off x="10614603" y="2162852"/>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8" name="Straight Arrow Connector 27"/>
          <p:cNvCxnSpPr>
            <a:stCxn id="24" idx="2"/>
            <a:endCxn id="25" idx="0"/>
          </p:cNvCxnSpPr>
          <p:nvPr/>
        </p:nvCxnSpPr>
        <p:spPr>
          <a:xfrm>
            <a:off x="10266784" y="1020858"/>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0"/>
          </p:cNvCxnSpPr>
          <p:nvPr/>
        </p:nvCxnSpPr>
        <p:spPr>
          <a:xfrm flipH="1">
            <a:off x="9500729" y="1716927"/>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0"/>
          </p:cNvCxnSpPr>
          <p:nvPr/>
        </p:nvCxnSpPr>
        <p:spPr>
          <a:xfrm>
            <a:off x="10273005" y="1716927"/>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818627" y="4219203"/>
            <a:ext cx="3250163" cy="923330"/>
          </a:xfrm>
          <a:prstGeom prst="rect">
            <a:avLst/>
          </a:prstGeom>
          <a:solidFill>
            <a:schemeClr val="accent4">
              <a:lumMod val="40000"/>
              <a:lumOff val="60000"/>
            </a:schemeClr>
          </a:solidFill>
        </p:spPr>
        <p:txBody>
          <a:bodyPr wrap="square">
            <a:spAutoFit/>
          </a:bodyPr>
          <a:lstStyle/>
          <a:p>
            <a:pPr algn="just"/>
            <a:r>
              <a:rPr lang="en-IN" dirty="0" smtClean="0">
                <a:latin typeface="HelveticaNeue-Light"/>
              </a:rPr>
              <a:t>Both </a:t>
            </a:r>
            <a:r>
              <a:rPr lang="en-IN" dirty="0">
                <a:latin typeface="HelveticaNeue-Light"/>
              </a:rPr>
              <a:t>target and </a:t>
            </a:r>
            <a:r>
              <a:rPr lang="en-IN" dirty="0" smtClean="0">
                <a:latin typeface="HelveticaNeue-Light"/>
              </a:rPr>
              <a:t>context vectors </a:t>
            </a:r>
            <a:r>
              <a:rPr lang="en-IN" dirty="0">
                <a:latin typeface="HelveticaNeue-Light"/>
              </a:rPr>
              <a:t>are </a:t>
            </a:r>
            <a:r>
              <a:rPr lang="en-IN" i="1" dirty="0">
                <a:latin typeface="HelveticaNeue-LightItalic"/>
              </a:rPr>
              <a:t>learned</a:t>
            </a:r>
            <a:r>
              <a:rPr lang="en-IN" dirty="0">
                <a:latin typeface="HelveticaNeue-Light"/>
              </a:rPr>
              <a:t>, </a:t>
            </a:r>
            <a:r>
              <a:rPr lang="en-IN" dirty="0" smtClean="0">
                <a:latin typeface="HelveticaNeue-Light"/>
              </a:rPr>
              <a:t>so we </a:t>
            </a:r>
            <a:r>
              <a:rPr lang="en-IN" dirty="0">
                <a:latin typeface="HelveticaNeue-Light"/>
              </a:rPr>
              <a:t>have no </a:t>
            </a:r>
            <a:r>
              <a:rPr lang="en-IN" dirty="0" smtClean="0">
                <a:latin typeface="HelveticaNeue-Light"/>
              </a:rPr>
              <a:t>explicit </a:t>
            </a:r>
            <a:r>
              <a:rPr lang="en-IN" dirty="0" err="1" smtClean="0">
                <a:latin typeface="HelveticaNeue-Light"/>
              </a:rPr>
              <a:t>featurization</a:t>
            </a:r>
            <a:r>
              <a:rPr lang="en-IN" dirty="0">
                <a:latin typeface="HelveticaNeue-Light"/>
              </a:rPr>
              <a:t>!</a:t>
            </a:r>
            <a:endParaRPr lang="en-IN" dirty="0"/>
          </a:p>
        </p:txBody>
      </p:sp>
      <p:sp>
        <p:nvSpPr>
          <p:cNvPr id="32" name="TextBox 31"/>
          <p:cNvSpPr txBox="1"/>
          <p:nvPr/>
        </p:nvSpPr>
        <p:spPr>
          <a:xfrm>
            <a:off x="8953332" y="2646493"/>
            <a:ext cx="1094792" cy="646331"/>
          </a:xfrm>
          <a:prstGeom prst="rect">
            <a:avLst/>
          </a:prstGeom>
          <a:noFill/>
        </p:spPr>
        <p:txBody>
          <a:bodyPr wrap="square" rtlCol="0">
            <a:spAutoFit/>
          </a:bodyPr>
          <a:lstStyle/>
          <a:p>
            <a:pPr algn="ctr"/>
            <a:r>
              <a:rPr lang="en-IN" dirty="0" smtClean="0">
                <a:solidFill>
                  <a:srgbClr val="0000FF"/>
                </a:solidFill>
              </a:rPr>
              <a:t>Target is learned</a:t>
            </a:r>
            <a:endParaRPr lang="en-IN" dirty="0">
              <a:solidFill>
                <a:srgbClr val="0000FF"/>
              </a:solidFill>
            </a:endParaRPr>
          </a:p>
        </p:txBody>
      </p:sp>
      <p:sp>
        <p:nvSpPr>
          <p:cNvPr id="33" name="TextBox 32"/>
          <p:cNvSpPr txBox="1"/>
          <p:nvPr/>
        </p:nvSpPr>
        <p:spPr>
          <a:xfrm>
            <a:off x="10614603" y="2623699"/>
            <a:ext cx="1121445" cy="1200329"/>
          </a:xfrm>
          <a:prstGeom prst="rect">
            <a:avLst/>
          </a:prstGeom>
          <a:noFill/>
        </p:spPr>
        <p:txBody>
          <a:bodyPr wrap="square" rtlCol="0">
            <a:spAutoFit/>
          </a:bodyPr>
          <a:lstStyle/>
          <a:p>
            <a:pPr algn="ctr"/>
            <a:r>
              <a:rPr lang="en-IN" dirty="0" smtClean="0">
                <a:solidFill>
                  <a:srgbClr val="0000FF"/>
                </a:solidFill>
              </a:rPr>
              <a:t>Context vectors are learned</a:t>
            </a:r>
            <a:endParaRPr lang="en-IN" dirty="0">
              <a:solidFill>
                <a:srgbClr val="0000FF"/>
              </a:solidFill>
            </a:endParaRPr>
          </a:p>
        </p:txBody>
      </p:sp>
    </p:spTree>
    <p:extLst>
      <p:ext uri="{BB962C8B-B14F-4D97-AF65-F5344CB8AC3E}">
        <p14:creationId xmlns:p14="http://schemas.microsoft.com/office/powerpoint/2010/main" val="100817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4791633"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training setup </a:t>
            </a:r>
            <a:r>
              <a:rPr lang="en-IN" sz="2400" dirty="0" smtClean="0"/>
              <a:t>| Example</a:t>
            </a:r>
            <a:endParaRPr lang="en-IN" sz="2400" dirty="0"/>
          </a:p>
        </p:txBody>
      </p:sp>
      <p:sp>
        <p:nvSpPr>
          <p:cNvPr id="24" name="Rectangle 23"/>
          <p:cNvSpPr/>
          <p:nvPr/>
        </p:nvSpPr>
        <p:spPr>
          <a:xfrm>
            <a:off x="9357721" y="651526"/>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25" name="TextBox 24"/>
          <p:cNvSpPr txBox="1"/>
          <p:nvPr/>
        </p:nvSpPr>
        <p:spPr>
          <a:xfrm>
            <a:off x="9716537" y="1347595"/>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26" name="TextBox 25"/>
          <p:cNvSpPr txBox="1"/>
          <p:nvPr/>
        </p:nvSpPr>
        <p:spPr>
          <a:xfrm>
            <a:off x="9106678" y="2162852"/>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27" name="TextBox 26"/>
          <p:cNvSpPr txBox="1"/>
          <p:nvPr/>
        </p:nvSpPr>
        <p:spPr>
          <a:xfrm>
            <a:off x="10614603" y="2162852"/>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8" name="Straight Arrow Connector 27"/>
          <p:cNvCxnSpPr>
            <a:stCxn id="24" idx="2"/>
            <a:endCxn id="25" idx="0"/>
          </p:cNvCxnSpPr>
          <p:nvPr/>
        </p:nvCxnSpPr>
        <p:spPr>
          <a:xfrm>
            <a:off x="10266784" y="1020858"/>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0"/>
          </p:cNvCxnSpPr>
          <p:nvPr/>
        </p:nvCxnSpPr>
        <p:spPr>
          <a:xfrm flipH="1">
            <a:off x="9500729" y="1716927"/>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0"/>
          </p:cNvCxnSpPr>
          <p:nvPr/>
        </p:nvCxnSpPr>
        <p:spPr>
          <a:xfrm>
            <a:off x="10273005" y="1716927"/>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59704" y="1476904"/>
            <a:ext cx="7696672" cy="2215991"/>
          </a:xfrm>
          <a:prstGeom prst="rect">
            <a:avLst/>
          </a:prstGeom>
        </p:spPr>
        <p:txBody>
          <a:bodyPr wrap="square">
            <a:spAutoFit/>
          </a:bodyPr>
          <a:lstStyle/>
          <a:p>
            <a:r>
              <a:rPr lang="en-IN" sz="2800" dirty="0">
                <a:solidFill>
                  <a:srgbClr val="404040"/>
                </a:solidFill>
                <a:latin typeface="Calibri" panose="020F0502020204030204" pitchFamily="34" charset="0"/>
              </a:rPr>
              <a:t>Training sentence</a:t>
            </a:r>
            <a:r>
              <a:rPr lang="en-IN" sz="2800" dirty="0" smtClean="0">
                <a:solidFill>
                  <a:srgbClr val="404040"/>
                </a:solidFill>
                <a:latin typeface="Calibri" panose="020F0502020204030204" pitchFamily="34" charset="0"/>
              </a:rPr>
              <a:t>:</a:t>
            </a:r>
          </a:p>
          <a:p>
            <a:endParaRPr lang="en-IN" sz="2800" dirty="0">
              <a:solidFill>
                <a:srgbClr val="404040"/>
              </a:solidFill>
              <a:latin typeface="Calibri" panose="020F0502020204030204" pitchFamily="34" charset="0"/>
            </a:endParaRPr>
          </a:p>
          <a:p>
            <a:r>
              <a:rPr lang="en-US" sz="2400" dirty="0">
                <a:solidFill>
                  <a:srgbClr val="A7A7A7"/>
                </a:solidFill>
                <a:latin typeface="Calibri" panose="020F0502020204030204" pitchFamily="34" charset="0"/>
              </a:rPr>
              <a:t>... lemon, a </a:t>
            </a:r>
            <a:r>
              <a:rPr lang="en-US" sz="2400" dirty="0">
                <a:solidFill>
                  <a:srgbClr val="0000FF"/>
                </a:solidFill>
                <a:latin typeface="Calibri" panose="020F0502020204030204" pitchFamily="34" charset="0"/>
              </a:rPr>
              <a:t>tablespoon of </a:t>
            </a:r>
            <a:r>
              <a:rPr lang="en-US" sz="2400" b="1" dirty="0">
                <a:solidFill>
                  <a:srgbClr val="FF0066"/>
                </a:solidFill>
                <a:latin typeface="Calibri-Bold"/>
              </a:rPr>
              <a:t>apricot </a:t>
            </a:r>
            <a:r>
              <a:rPr lang="en-US" sz="2400" dirty="0">
                <a:solidFill>
                  <a:srgbClr val="0000FF"/>
                </a:solidFill>
                <a:latin typeface="Calibri" panose="020F0502020204030204" pitchFamily="34" charset="0"/>
              </a:rPr>
              <a:t>jam a </a:t>
            </a:r>
            <a:r>
              <a:rPr lang="en-US" sz="2400" dirty="0">
                <a:solidFill>
                  <a:srgbClr val="A7A7A7"/>
                </a:solidFill>
                <a:latin typeface="Calibri" panose="020F0502020204030204" pitchFamily="34" charset="0"/>
              </a:rPr>
              <a:t>pinch ...</a:t>
            </a:r>
          </a:p>
          <a:p>
            <a:r>
              <a:rPr lang="en-US" sz="2400" dirty="0" smtClean="0">
                <a:solidFill>
                  <a:srgbClr val="0000FF"/>
                </a:solidFill>
                <a:latin typeface="Calibri" panose="020F0502020204030204" pitchFamily="34" charset="0"/>
              </a:rPr>
              <a:t>		 c1          c2   </a:t>
            </a:r>
            <a:r>
              <a:rPr lang="en-US" sz="2400" dirty="0" smtClean="0">
                <a:solidFill>
                  <a:srgbClr val="C10000"/>
                </a:solidFill>
                <a:latin typeface="Calibri" panose="020F0502020204030204" pitchFamily="34" charset="0"/>
              </a:rPr>
              <a:t>target    </a:t>
            </a:r>
            <a:r>
              <a:rPr lang="en-US" sz="2400" dirty="0" smtClean="0">
                <a:solidFill>
                  <a:srgbClr val="0000FF"/>
                </a:solidFill>
                <a:latin typeface="Calibri" panose="020F0502020204030204" pitchFamily="34" charset="0"/>
              </a:rPr>
              <a:t>c3  c4</a:t>
            </a:r>
            <a:endParaRPr lang="en-US" sz="2400" dirty="0">
              <a:solidFill>
                <a:srgbClr val="0000FF"/>
              </a:solidFill>
              <a:latin typeface="Calibri" panose="020F0502020204030204" pitchFamily="34" charset="0"/>
            </a:endParaRPr>
          </a:p>
          <a:p>
            <a:r>
              <a:rPr lang="en-IN" sz="1000" dirty="0">
                <a:solidFill>
                  <a:srgbClr val="FFFFFF"/>
                </a:solidFill>
                <a:latin typeface="Calibri" panose="020F0502020204030204" pitchFamily="34" charset="0"/>
              </a:rPr>
              <a:t>9/7/18</a:t>
            </a:r>
          </a:p>
          <a:p>
            <a:r>
              <a:rPr lang="en-US" sz="2400" dirty="0" smtClean="0">
                <a:solidFill>
                  <a:srgbClr val="000000"/>
                </a:solidFill>
                <a:latin typeface="Calibri" panose="020F0502020204030204" pitchFamily="34" charset="0"/>
              </a:rPr>
              <a:t>Assume </a:t>
            </a:r>
            <a:r>
              <a:rPr lang="en-US" sz="2400" dirty="0">
                <a:solidFill>
                  <a:srgbClr val="000000"/>
                </a:solidFill>
                <a:latin typeface="Calibri" panose="020F0502020204030204" pitchFamily="34" charset="0"/>
              </a:rPr>
              <a:t>context words are those in +/- </a:t>
            </a:r>
            <a:r>
              <a:rPr lang="en-US" sz="2400" dirty="0" smtClean="0">
                <a:solidFill>
                  <a:srgbClr val="000000"/>
                </a:solidFill>
                <a:latin typeface="Calibri" panose="020F0502020204030204" pitchFamily="34" charset="0"/>
              </a:rPr>
              <a:t>2 </a:t>
            </a:r>
            <a:r>
              <a:rPr lang="en-IN" sz="2400" dirty="0" smtClean="0">
                <a:solidFill>
                  <a:srgbClr val="000000"/>
                </a:solidFill>
                <a:latin typeface="Calibri" panose="020F0502020204030204" pitchFamily="34" charset="0"/>
              </a:rPr>
              <a:t>word </a:t>
            </a:r>
            <a:r>
              <a:rPr lang="en-IN" sz="2400" dirty="0">
                <a:solidFill>
                  <a:srgbClr val="000000"/>
                </a:solidFill>
                <a:latin typeface="Calibri" panose="020F0502020204030204" pitchFamily="34" charset="0"/>
              </a:rPr>
              <a:t>window</a:t>
            </a:r>
            <a:endParaRPr lang="en-IN" sz="2400" dirty="0"/>
          </a:p>
        </p:txBody>
      </p:sp>
      <p:sp>
        <p:nvSpPr>
          <p:cNvPr id="5" name="Rectangle 4"/>
          <p:cNvSpPr/>
          <p:nvPr/>
        </p:nvSpPr>
        <p:spPr>
          <a:xfrm>
            <a:off x="179999" y="4090499"/>
            <a:ext cx="7611061" cy="2308324"/>
          </a:xfrm>
          <a:prstGeom prst="rect">
            <a:avLst/>
          </a:prstGeom>
        </p:spPr>
        <p:txBody>
          <a:bodyPr wrap="square">
            <a:spAutoFit/>
          </a:bodyPr>
          <a:lstStyle/>
          <a:p>
            <a:r>
              <a:rPr lang="en-IN" sz="2400" dirty="0">
                <a:solidFill>
                  <a:srgbClr val="404040"/>
                </a:solidFill>
                <a:latin typeface="Calibri" panose="020F0502020204030204" pitchFamily="34" charset="0"/>
              </a:rPr>
              <a:t>Given a tuple (</a:t>
            </a:r>
            <a:r>
              <a:rPr lang="en-IN" sz="2400" dirty="0">
                <a:solidFill>
                  <a:srgbClr val="C00000"/>
                </a:solidFill>
                <a:latin typeface="Calibri" panose="020F0502020204030204" pitchFamily="34" charset="0"/>
              </a:rPr>
              <a:t>t</a:t>
            </a:r>
            <a:r>
              <a:rPr lang="en-IN" sz="2400" dirty="0" smtClean="0">
                <a:solidFill>
                  <a:srgbClr val="404040"/>
                </a:solidFill>
                <a:latin typeface="Calibri" panose="020F0502020204030204" pitchFamily="34" charset="0"/>
              </a:rPr>
              <a:t>, </a:t>
            </a:r>
            <a:r>
              <a:rPr lang="en-IN" sz="2400" dirty="0" smtClean="0">
                <a:solidFill>
                  <a:srgbClr val="0000FF"/>
                </a:solidFill>
                <a:latin typeface="Calibri" panose="020F0502020204030204" pitchFamily="34" charset="0"/>
              </a:rPr>
              <a:t>c</a:t>
            </a:r>
            <a:r>
              <a:rPr lang="en-IN" sz="2400" dirty="0">
                <a:solidFill>
                  <a:srgbClr val="404040"/>
                </a:solidFill>
                <a:latin typeface="Calibri" panose="020F0502020204030204" pitchFamily="34" charset="0"/>
              </a:rPr>
              <a:t>) = target, context</a:t>
            </a:r>
          </a:p>
          <a:p>
            <a:pPr marL="342900" indent="-342900">
              <a:buFont typeface="Arial" panose="020B0604020202020204" pitchFamily="34" charset="0"/>
              <a:buChar char="•"/>
            </a:pPr>
            <a:r>
              <a:rPr lang="en-IN" sz="2400" dirty="0" smtClean="0">
                <a:solidFill>
                  <a:srgbClr val="404040"/>
                </a:solidFill>
                <a:latin typeface="Calibri" panose="020F0502020204030204" pitchFamily="34" charset="0"/>
              </a:rPr>
              <a:t>(</a:t>
            </a:r>
            <a:r>
              <a:rPr lang="en-IN" sz="2400" i="1" dirty="0">
                <a:solidFill>
                  <a:srgbClr val="C10000"/>
                </a:solidFill>
                <a:latin typeface="Calibri-Italic"/>
              </a:rPr>
              <a:t>apricot</a:t>
            </a:r>
            <a:r>
              <a:rPr lang="en-IN" sz="2400" i="1" dirty="0">
                <a:solidFill>
                  <a:srgbClr val="404040"/>
                </a:solidFill>
                <a:latin typeface="Calibri-Italic"/>
              </a:rPr>
              <a:t>, </a:t>
            </a:r>
            <a:r>
              <a:rPr lang="en-IN" sz="2400" i="1" dirty="0">
                <a:solidFill>
                  <a:srgbClr val="0000FF"/>
                </a:solidFill>
                <a:latin typeface="Calibri-Italic"/>
              </a:rPr>
              <a:t>jam</a:t>
            </a:r>
            <a:r>
              <a:rPr lang="en-IN" sz="2400" dirty="0">
                <a:solidFill>
                  <a:srgbClr val="404040"/>
                </a:solidFill>
                <a:latin typeface="Calibri" panose="020F0502020204030204" pitchFamily="34" charset="0"/>
              </a:rPr>
              <a:t>)</a:t>
            </a:r>
          </a:p>
          <a:p>
            <a:pPr marL="342900" indent="-342900">
              <a:buFont typeface="Arial" panose="020B0604020202020204" pitchFamily="34" charset="0"/>
              <a:buChar char="•"/>
            </a:pPr>
            <a:r>
              <a:rPr lang="en-IN" sz="2400" dirty="0" smtClean="0">
                <a:solidFill>
                  <a:srgbClr val="404040"/>
                </a:solidFill>
                <a:latin typeface="Calibri" panose="020F0502020204030204" pitchFamily="34" charset="0"/>
              </a:rPr>
              <a:t>(</a:t>
            </a:r>
            <a:r>
              <a:rPr lang="en-IN" sz="2400" i="1" dirty="0">
                <a:solidFill>
                  <a:srgbClr val="C10000"/>
                </a:solidFill>
                <a:latin typeface="Calibri-Italic"/>
              </a:rPr>
              <a:t>apricot</a:t>
            </a:r>
            <a:r>
              <a:rPr lang="en-IN" sz="2400" i="1" dirty="0">
                <a:solidFill>
                  <a:srgbClr val="404040"/>
                </a:solidFill>
                <a:latin typeface="Calibri-Italic"/>
              </a:rPr>
              <a:t>, </a:t>
            </a:r>
            <a:r>
              <a:rPr lang="en-IN" sz="2400" i="1" dirty="0">
                <a:solidFill>
                  <a:srgbClr val="0000FF"/>
                </a:solidFill>
                <a:latin typeface="Calibri-Italic"/>
              </a:rPr>
              <a:t>aardvark</a:t>
            </a:r>
            <a:r>
              <a:rPr lang="en-IN" sz="2400" dirty="0">
                <a:solidFill>
                  <a:srgbClr val="404040"/>
                </a:solidFill>
                <a:latin typeface="Calibri" panose="020F0502020204030204" pitchFamily="34" charset="0"/>
              </a:rPr>
              <a:t>)</a:t>
            </a:r>
          </a:p>
          <a:p>
            <a:r>
              <a:rPr lang="en-US" sz="2400" dirty="0">
                <a:solidFill>
                  <a:srgbClr val="404040"/>
                </a:solidFill>
                <a:latin typeface="Calibri" panose="020F0502020204030204" pitchFamily="34" charset="0"/>
              </a:rPr>
              <a:t>Return probability that c is a real context word:</a:t>
            </a:r>
          </a:p>
          <a:p>
            <a:pPr marL="342900" indent="-342900">
              <a:buFont typeface="Arial" panose="020B0604020202020204" pitchFamily="34" charset="0"/>
              <a:buChar char="•"/>
            </a:pPr>
            <a:r>
              <a:rPr lang="en-IN" sz="2400" dirty="0">
                <a:solidFill>
                  <a:srgbClr val="404040"/>
                </a:solidFill>
                <a:latin typeface="Calibri" panose="020F0502020204030204" pitchFamily="34" charset="0"/>
              </a:rPr>
              <a:t>P(+|</a:t>
            </a:r>
            <a:r>
              <a:rPr lang="en-IN" sz="2400" dirty="0" err="1">
                <a:solidFill>
                  <a:srgbClr val="404040"/>
                </a:solidFill>
                <a:latin typeface="Calibri" panose="020F0502020204030204" pitchFamily="34" charset="0"/>
              </a:rPr>
              <a:t>t,c</a:t>
            </a:r>
            <a:r>
              <a:rPr lang="en-IN" sz="2400" dirty="0">
                <a:solidFill>
                  <a:srgbClr val="404040"/>
                </a:solidFill>
                <a:latin typeface="Calibri" panose="020F0502020204030204" pitchFamily="34" charset="0"/>
              </a:rPr>
              <a:t>)</a:t>
            </a:r>
          </a:p>
          <a:p>
            <a:pPr marL="342900" indent="-342900">
              <a:buFont typeface="Arial" panose="020B0604020202020204" pitchFamily="34" charset="0"/>
              <a:buChar char="•"/>
            </a:pPr>
            <a:r>
              <a:rPr lang="en-IN" sz="2400" i="1" dirty="0">
                <a:solidFill>
                  <a:srgbClr val="404040"/>
                </a:solidFill>
                <a:latin typeface="Calibri-Italic"/>
              </a:rPr>
              <a:t>P</a:t>
            </a:r>
            <a:r>
              <a:rPr lang="en-IN" sz="2400" dirty="0">
                <a:solidFill>
                  <a:srgbClr val="404040"/>
                </a:solidFill>
                <a:latin typeface="Calibri" panose="020F0502020204030204" pitchFamily="34" charset="0"/>
              </a:rPr>
              <a:t>(−|</a:t>
            </a:r>
            <a:r>
              <a:rPr lang="en-IN" sz="2400" i="1" dirty="0" err="1">
                <a:solidFill>
                  <a:srgbClr val="404040"/>
                </a:solidFill>
                <a:latin typeface="Calibri-Italic"/>
              </a:rPr>
              <a:t>t</a:t>
            </a:r>
            <a:r>
              <a:rPr lang="en-IN" sz="2400" dirty="0" err="1">
                <a:solidFill>
                  <a:srgbClr val="404040"/>
                </a:solidFill>
                <a:latin typeface="Calibri" panose="020F0502020204030204" pitchFamily="34" charset="0"/>
              </a:rPr>
              <a:t>,</a:t>
            </a:r>
            <a:r>
              <a:rPr lang="en-IN" sz="2400" i="1" dirty="0" err="1">
                <a:solidFill>
                  <a:srgbClr val="404040"/>
                </a:solidFill>
                <a:latin typeface="Calibri-Italic"/>
              </a:rPr>
              <a:t>c</a:t>
            </a:r>
            <a:r>
              <a:rPr lang="en-IN" sz="2400" dirty="0">
                <a:solidFill>
                  <a:srgbClr val="404040"/>
                </a:solidFill>
                <a:latin typeface="Calibri" panose="020F0502020204030204" pitchFamily="34" charset="0"/>
              </a:rPr>
              <a:t>) = 1−</a:t>
            </a:r>
            <a:r>
              <a:rPr lang="en-IN" sz="2400" i="1" dirty="0">
                <a:solidFill>
                  <a:srgbClr val="404040"/>
                </a:solidFill>
                <a:latin typeface="Calibri-Italic"/>
              </a:rPr>
              <a:t>P</a:t>
            </a:r>
            <a:r>
              <a:rPr lang="en-IN" sz="2400" dirty="0">
                <a:solidFill>
                  <a:srgbClr val="404040"/>
                </a:solidFill>
                <a:latin typeface="Calibri" panose="020F0502020204030204" pitchFamily="34" charset="0"/>
              </a:rPr>
              <a:t>(+|</a:t>
            </a:r>
            <a:r>
              <a:rPr lang="en-IN" sz="2400" i="1" dirty="0" err="1">
                <a:solidFill>
                  <a:srgbClr val="404040"/>
                </a:solidFill>
                <a:latin typeface="Calibri-Italic"/>
              </a:rPr>
              <a:t>t</a:t>
            </a:r>
            <a:r>
              <a:rPr lang="en-IN" sz="2400" dirty="0" err="1">
                <a:solidFill>
                  <a:srgbClr val="404040"/>
                </a:solidFill>
                <a:latin typeface="Calibri" panose="020F0502020204030204" pitchFamily="34" charset="0"/>
              </a:rPr>
              <a:t>,</a:t>
            </a:r>
            <a:r>
              <a:rPr lang="en-IN" sz="2400" i="1" dirty="0" err="1">
                <a:solidFill>
                  <a:srgbClr val="404040"/>
                </a:solidFill>
                <a:latin typeface="Calibri-Italic"/>
              </a:rPr>
              <a:t>c</a:t>
            </a:r>
            <a:r>
              <a:rPr lang="en-IN" sz="2400" dirty="0">
                <a:solidFill>
                  <a:srgbClr val="404040"/>
                </a:solidFill>
                <a:latin typeface="Calibri" panose="020F0502020204030204" pitchFamily="34" charset="0"/>
              </a:rPr>
              <a:t>)</a:t>
            </a:r>
            <a:endParaRPr lang="en-IN" sz="2400" dirty="0"/>
          </a:p>
        </p:txBody>
      </p:sp>
      <p:sp>
        <p:nvSpPr>
          <p:cNvPr id="31" name="Rectangle 30"/>
          <p:cNvSpPr/>
          <p:nvPr/>
        </p:nvSpPr>
        <p:spPr>
          <a:xfrm>
            <a:off x="8818627" y="4219203"/>
            <a:ext cx="3250163" cy="923330"/>
          </a:xfrm>
          <a:prstGeom prst="rect">
            <a:avLst/>
          </a:prstGeom>
          <a:solidFill>
            <a:schemeClr val="accent4">
              <a:lumMod val="40000"/>
              <a:lumOff val="60000"/>
            </a:schemeClr>
          </a:solidFill>
        </p:spPr>
        <p:txBody>
          <a:bodyPr wrap="square">
            <a:spAutoFit/>
          </a:bodyPr>
          <a:lstStyle/>
          <a:p>
            <a:pPr algn="just"/>
            <a:r>
              <a:rPr lang="en-IN" dirty="0" smtClean="0">
                <a:latin typeface="HelveticaNeue-Light"/>
              </a:rPr>
              <a:t>Both </a:t>
            </a:r>
            <a:r>
              <a:rPr lang="en-IN" dirty="0">
                <a:latin typeface="HelveticaNeue-Light"/>
              </a:rPr>
              <a:t>target and </a:t>
            </a:r>
            <a:r>
              <a:rPr lang="en-IN" dirty="0" smtClean="0">
                <a:latin typeface="HelveticaNeue-Light"/>
              </a:rPr>
              <a:t>context vectors </a:t>
            </a:r>
            <a:r>
              <a:rPr lang="en-IN" dirty="0">
                <a:latin typeface="HelveticaNeue-Light"/>
              </a:rPr>
              <a:t>are </a:t>
            </a:r>
            <a:r>
              <a:rPr lang="en-IN" i="1" dirty="0">
                <a:latin typeface="HelveticaNeue-LightItalic"/>
              </a:rPr>
              <a:t>learned</a:t>
            </a:r>
            <a:r>
              <a:rPr lang="en-IN" dirty="0">
                <a:latin typeface="HelveticaNeue-Light"/>
              </a:rPr>
              <a:t>, </a:t>
            </a:r>
            <a:r>
              <a:rPr lang="en-IN" dirty="0" smtClean="0">
                <a:latin typeface="HelveticaNeue-Light"/>
              </a:rPr>
              <a:t>so we </a:t>
            </a:r>
            <a:r>
              <a:rPr lang="en-IN" dirty="0">
                <a:latin typeface="HelveticaNeue-Light"/>
              </a:rPr>
              <a:t>have no </a:t>
            </a:r>
            <a:r>
              <a:rPr lang="en-IN" dirty="0" smtClean="0">
                <a:latin typeface="HelveticaNeue-Light"/>
              </a:rPr>
              <a:t>explicit </a:t>
            </a:r>
            <a:r>
              <a:rPr lang="en-IN" dirty="0" err="1" smtClean="0">
                <a:latin typeface="HelveticaNeue-Light"/>
              </a:rPr>
              <a:t>featurization</a:t>
            </a:r>
            <a:r>
              <a:rPr lang="en-IN" dirty="0">
                <a:latin typeface="HelveticaNeue-Light"/>
              </a:rPr>
              <a:t>!</a:t>
            </a:r>
            <a:endParaRPr lang="en-IN" dirty="0"/>
          </a:p>
        </p:txBody>
      </p:sp>
      <p:sp>
        <p:nvSpPr>
          <p:cNvPr id="32" name="TextBox 31"/>
          <p:cNvSpPr txBox="1"/>
          <p:nvPr/>
        </p:nvSpPr>
        <p:spPr>
          <a:xfrm>
            <a:off x="8953332" y="2646493"/>
            <a:ext cx="1094792" cy="646331"/>
          </a:xfrm>
          <a:prstGeom prst="rect">
            <a:avLst/>
          </a:prstGeom>
          <a:noFill/>
        </p:spPr>
        <p:txBody>
          <a:bodyPr wrap="square" rtlCol="0">
            <a:spAutoFit/>
          </a:bodyPr>
          <a:lstStyle/>
          <a:p>
            <a:pPr algn="ctr"/>
            <a:r>
              <a:rPr lang="en-IN" dirty="0" smtClean="0">
                <a:solidFill>
                  <a:srgbClr val="0000FF"/>
                </a:solidFill>
              </a:rPr>
              <a:t>Target is learned</a:t>
            </a:r>
            <a:endParaRPr lang="en-IN" dirty="0">
              <a:solidFill>
                <a:srgbClr val="0000FF"/>
              </a:solidFill>
            </a:endParaRPr>
          </a:p>
        </p:txBody>
      </p:sp>
      <p:sp>
        <p:nvSpPr>
          <p:cNvPr id="33" name="TextBox 32"/>
          <p:cNvSpPr txBox="1"/>
          <p:nvPr/>
        </p:nvSpPr>
        <p:spPr>
          <a:xfrm>
            <a:off x="10614603" y="2623699"/>
            <a:ext cx="1121445" cy="1200329"/>
          </a:xfrm>
          <a:prstGeom prst="rect">
            <a:avLst/>
          </a:prstGeom>
          <a:noFill/>
        </p:spPr>
        <p:txBody>
          <a:bodyPr wrap="square" rtlCol="0">
            <a:spAutoFit/>
          </a:bodyPr>
          <a:lstStyle/>
          <a:p>
            <a:pPr algn="ctr"/>
            <a:r>
              <a:rPr lang="en-IN" dirty="0" smtClean="0">
                <a:solidFill>
                  <a:srgbClr val="0000FF"/>
                </a:solidFill>
              </a:rPr>
              <a:t>Context vectors are learned</a:t>
            </a:r>
            <a:endParaRPr lang="en-IN" dirty="0">
              <a:solidFill>
                <a:srgbClr val="0000FF"/>
              </a:solidFill>
            </a:endParaRPr>
          </a:p>
        </p:txBody>
      </p:sp>
    </p:spTree>
    <p:extLst>
      <p:ext uri="{BB962C8B-B14F-4D97-AF65-F5344CB8AC3E}">
        <p14:creationId xmlns:p14="http://schemas.microsoft.com/office/powerpoint/2010/main" val="26454272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4791633"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training setup </a:t>
            </a:r>
            <a:r>
              <a:rPr lang="en-IN" sz="2400" dirty="0" smtClean="0"/>
              <a:t>| Example</a:t>
            </a:r>
            <a:endParaRPr lang="en-IN" sz="2400" dirty="0"/>
          </a:p>
        </p:txBody>
      </p:sp>
      <p:sp>
        <p:nvSpPr>
          <p:cNvPr id="24" name="Rectangle 23"/>
          <p:cNvSpPr/>
          <p:nvPr/>
        </p:nvSpPr>
        <p:spPr>
          <a:xfrm>
            <a:off x="9357721" y="651526"/>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25" name="TextBox 24"/>
          <p:cNvSpPr txBox="1"/>
          <p:nvPr/>
        </p:nvSpPr>
        <p:spPr>
          <a:xfrm>
            <a:off x="9716537" y="1347595"/>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26" name="TextBox 25"/>
          <p:cNvSpPr txBox="1"/>
          <p:nvPr/>
        </p:nvSpPr>
        <p:spPr>
          <a:xfrm>
            <a:off x="9106678" y="2162852"/>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27" name="TextBox 26"/>
          <p:cNvSpPr txBox="1"/>
          <p:nvPr/>
        </p:nvSpPr>
        <p:spPr>
          <a:xfrm>
            <a:off x="10614603" y="2162852"/>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8" name="Straight Arrow Connector 27"/>
          <p:cNvCxnSpPr>
            <a:stCxn id="24" idx="2"/>
            <a:endCxn id="25" idx="0"/>
          </p:cNvCxnSpPr>
          <p:nvPr/>
        </p:nvCxnSpPr>
        <p:spPr>
          <a:xfrm>
            <a:off x="10266784" y="1020858"/>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0"/>
          </p:cNvCxnSpPr>
          <p:nvPr/>
        </p:nvCxnSpPr>
        <p:spPr>
          <a:xfrm flipH="1">
            <a:off x="9500729" y="1716927"/>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0"/>
          </p:cNvCxnSpPr>
          <p:nvPr/>
        </p:nvCxnSpPr>
        <p:spPr>
          <a:xfrm>
            <a:off x="10273005" y="1716927"/>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68484" y="1287001"/>
            <a:ext cx="7109393" cy="3170099"/>
          </a:xfrm>
          <a:prstGeom prst="rect">
            <a:avLst/>
          </a:prstGeom>
        </p:spPr>
        <p:txBody>
          <a:bodyPr wrap="square">
            <a:spAutoFit/>
          </a:bodyPr>
          <a:lstStyle/>
          <a:p>
            <a:r>
              <a:rPr lang="en-US" sz="3600" dirty="0">
                <a:solidFill>
                  <a:srgbClr val="404040"/>
                </a:solidFill>
                <a:latin typeface="Calibri-Light"/>
              </a:rPr>
              <a:t>How to compute p(+|</a:t>
            </a:r>
            <a:r>
              <a:rPr lang="en-US" sz="3600" dirty="0" err="1">
                <a:solidFill>
                  <a:srgbClr val="404040"/>
                </a:solidFill>
                <a:latin typeface="Calibri-Light"/>
              </a:rPr>
              <a:t>t,c</a:t>
            </a:r>
            <a:r>
              <a:rPr lang="en-US" sz="3600" dirty="0">
                <a:solidFill>
                  <a:srgbClr val="404040"/>
                </a:solidFill>
                <a:latin typeface="Calibri-Light"/>
              </a:rPr>
              <a:t>)?</a:t>
            </a:r>
          </a:p>
          <a:p>
            <a:r>
              <a:rPr lang="en-IN" sz="2000" dirty="0">
                <a:solidFill>
                  <a:srgbClr val="404040"/>
                </a:solidFill>
                <a:latin typeface="Calibri" panose="020F0502020204030204" pitchFamily="34" charset="0"/>
              </a:rPr>
              <a:t>Intuition:</a:t>
            </a:r>
          </a:p>
          <a:p>
            <a:pPr marL="285750" indent="-285750">
              <a:buFont typeface="Arial" panose="020B0604020202020204" pitchFamily="34" charset="0"/>
              <a:buChar char="•"/>
            </a:pPr>
            <a:r>
              <a:rPr lang="en-US" sz="2000" dirty="0" smtClean="0">
                <a:solidFill>
                  <a:srgbClr val="404040"/>
                </a:solidFill>
                <a:latin typeface="Calibri" panose="020F0502020204030204" pitchFamily="34" charset="0"/>
              </a:rPr>
              <a:t>Words </a:t>
            </a:r>
            <a:r>
              <a:rPr lang="en-US" sz="2000" dirty="0">
                <a:solidFill>
                  <a:srgbClr val="404040"/>
                </a:solidFill>
                <a:latin typeface="Calibri" panose="020F0502020204030204" pitchFamily="34" charset="0"/>
              </a:rPr>
              <a:t>are likely to appear near similar words</a:t>
            </a:r>
          </a:p>
          <a:p>
            <a:pPr marL="285750" indent="-285750">
              <a:buFont typeface="Arial" panose="020B0604020202020204" pitchFamily="34" charset="0"/>
              <a:buChar char="•"/>
            </a:pPr>
            <a:r>
              <a:rPr lang="en-IN" sz="2000" dirty="0" smtClean="0">
                <a:solidFill>
                  <a:srgbClr val="404040"/>
                </a:solidFill>
                <a:latin typeface="Calibri" panose="020F0502020204030204" pitchFamily="34" charset="0"/>
              </a:rPr>
              <a:t>Model </a:t>
            </a:r>
            <a:r>
              <a:rPr lang="en-IN" sz="2000" dirty="0">
                <a:solidFill>
                  <a:srgbClr val="404040"/>
                </a:solidFill>
                <a:latin typeface="Calibri" panose="020F0502020204030204" pitchFamily="34" charset="0"/>
              </a:rPr>
              <a:t>similarity with dot-product!</a:t>
            </a:r>
          </a:p>
          <a:p>
            <a:pPr marL="285750" indent="-285750">
              <a:buFont typeface="Arial" panose="020B0604020202020204" pitchFamily="34" charset="0"/>
              <a:buChar char="•"/>
            </a:pPr>
            <a:r>
              <a:rPr lang="en-IN" sz="2000" dirty="0" smtClean="0">
                <a:solidFill>
                  <a:srgbClr val="404040"/>
                </a:solidFill>
                <a:latin typeface="Calibri" panose="020F0502020204030204" pitchFamily="34" charset="0"/>
              </a:rPr>
              <a:t>Similarity(</a:t>
            </a:r>
            <a:r>
              <a:rPr lang="en-IN" sz="2000" dirty="0" err="1" smtClean="0">
                <a:solidFill>
                  <a:srgbClr val="404040"/>
                </a:solidFill>
                <a:latin typeface="Calibri" panose="020F0502020204030204" pitchFamily="34" charset="0"/>
              </a:rPr>
              <a:t>t,c</a:t>
            </a:r>
            <a:r>
              <a:rPr lang="en-IN" sz="2000" dirty="0">
                <a:solidFill>
                  <a:srgbClr val="404040"/>
                </a:solidFill>
                <a:latin typeface="Calibri" panose="020F0502020204030204" pitchFamily="34" charset="0"/>
              </a:rPr>
              <a:t>) </a:t>
            </a:r>
            <a:r>
              <a:rPr lang="en-IN" sz="2000" dirty="0">
                <a:solidFill>
                  <a:srgbClr val="404040"/>
                </a:solidFill>
                <a:latin typeface="CambriaMath"/>
              </a:rPr>
              <a:t>∝ </a:t>
            </a:r>
            <a:r>
              <a:rPr lang="en-IN" sz="2000" dirty="0">
                <a:solidFill>
                  <a:srgbClr val="404040"/>
                </a:solidFill>
                <a:latin typeface="Calibri" panose="020F0502020204030204" pitchFamily="34" charset="0"/>
              </a:rPr>
              <a:t>t ・ c</a:t>
            </a:r>
          </a:p>
          <a:p>
            <a:r>
              <a:rPr lang="en-IN" sz="2400" i="1" dirty="0">
                <a:solidFill>
                  <a:srgbClr val="404040"/>
                </a:solidFill>
                <a:latin typeface="Calibri-Italic"/>
              </a:rPr>
              <a:t>Problem:</a:t>
            </a:r>
          </a:p>
          <a:p>
            <a:pPr marL="342900" indent="-342900">
              <a:buFont typeface="Arial" panose="020B0604020202020204" pitchFamily="34" charset="0"/>
              <a:buChar char="•"/>
            </a:pPr>
            <a:r>
              <a:rPr lang="en-US" sz="2000" i="1" dirty="0" smtClean="0">
                <a:solidFill>
                  <a:srgbClr val="404040"/>
                </a:solidFill>
                <a:latin typeface="Calibri-Italic"/>
              </a:rPr>
              <a:t>Dot </a:t>
            </a:r>
            <a:r>
              <a:rPr lang="en-US" sz="2000" i="1" dirty="0">
                <a:solidFill>
                  <a:srgbClr val="404040"/>
                </a:solidFill>
                <a:latin typeface="Calibri-Italic"/>
              </a:rPr>
              <a:t>product is not a probability!</a:t>
            </a:r>
          </a:p>
          <a:p>
            <a:pPr marL="285750" indent="-285750">
              <a:buFont typeface="Arial" panose="020B0604020202020204" pitchFamily="34" charset="0"/>
              <a:buChar char="•"/>
            </a:pPr>
            <a:r>
              <a:rPr lang="en-IN" sz="2000" i="1" dirty="0" smtClean="0">
                <a:solidFill>
                  <a:srgbClr val="404040"/>
                </a:solidFill>
                <a:latin typeface="Calibri-Italic"/>
              </a:rPr>
              <a:t>(</a:t>
            </a:r>
            <a:r>
              <a:rPr lang="en-IN" sz="2000" i="1" dirty="0">
                <a:solidFill>
                  <a:srgbClr val="404040"/>
                </a:solidFill>
                <a:latin typeface="Calibri-Italic"/>
              </a:rPr>
              <a:t>Neither is cosine)</a:t>
            </a:r>
          </a:p>
          <a:p>
            <a:r>
              <a:rPr lang="en-US" sz="2000" dirty="0">
                <a:solidFill>
                  <a:srgbClr val="000000"/>
                </a:solidFill>
                <a:latin typeface="HelveticaNeue"/>
              </a:rPr>
              <a:t>t </a:t>
            </a:r>
            <a:r>
              <a:rPr lang="en-US" sz="2000" dirty="0">
                <a:solidFill>
                  <a:srgbClr val="000000"/>
                </a:solidFill>
                <a:latin typeface="HelveticaNeue-Light"/>
              </a:rPr>
              <a:t>and </a:t>
            </a:r>
            <a:r>
              <a:rPr lang="en-US" sz="2000" dirty="0">
                <a:solidFill>
                  <a:srgbClr val="000000"/>
                </a:solidFill>
                <a:latin typeface="HelveticaNeue"/>
              </a:rPr>
              <a:t>c </a:t>
            </a:r>
            <a:r>
              <a:rPr lang="en-US" sz="2000" dirty="0">
                <a:solidFill>
                  <a:srgbClr val="000000"/>
                </a:solidFill>
                <a:latin typeface="HelveticaNeue-Light"/>
              </a:rPr>
              <a:t>here are vectors </a:t>
            </a:r>
            <a:r>
              <a:rPr lang="en-US" sz="2000" dirty="0" smtClean="0">
                <a:solidFill>
                  <a:srgbClr val="000000"/>
                </a:solidFill>
                <a:latin typeface="HelveticaNeue-Light"/>
              </a:rPr>
              <a:t>for </a:t>
            </a:r>
            <a:r>
              <a:rPr lang="en-IN" sz="2000" dirty="0" smtClean="0">
                <a:solidFill>
                  <a:srgbClr val="000000"/>
                </a:solidFill>
                <a:latin typeface="HelveticaNeue"/>
              </a:rPr>
              <a:t>t</a:t>
            </a:r>
            <a:r>
              <a:rPr lang="en-IN" sz="2000" dirty="0" smtClean="0">
                <a:solidFill>
                  <a:srgbClr val="000000"/>
                </a:solidFill>
                <a:latin typeface="HelveticaNeue-Light"/>
              </a:rPr>
              <a:t>arget </a:t>
            </a:r>
            <a:r>
              <a:rPr lang="en-IN" sz="2000" dirty="0">
                <a:solidFill>
                  <a:srgbClr val="000000"/>
                </a:solidFill>
                <a:latin typeface="HelveticaNeue-Light"/>
              </a:rPr>
              <a:t>and </a:t>
            </a:r>
            <a:r>
              <a:rPr lang="en-IN" sz="2000" dirty="0">
                <a:solidFill>
                  <a:srgbClr val="000000"/>
                </a:solidFill>
                <a:latin typeface="HelveticaNeue"/>
              </a:rPr>
              <a:t>c</a:t>
            </a:r>
            <a:r>
              <a:rPr lang="en-IN" sz="2000" dirty="0">
                <a:solidFill>
                  <a:srgbClr val="000000"/>
                </a:solidFill>
                <a:latin typeface="HelveticaNeue-Light"/>
              </a:rPr>
              <a:t>ontext!</a:t>
            </a:r>
            <a:endParaRPr lang="en-IN" sz="2000" dirty="0"/>
          </a:p>
        </p:txBody>
      </p:sp>
      <p:sp>
        <p:nvSpPr>
          <p:cNvPr id="20" name="Rectangle 19"/>
          <p:cNvSpPr/>
          <p:nvPr/>
        </p:nvSpPr>
        <p:spPr>
          <a:xfrm>
            <a:off x="8818627" y="4219203"/>
            <a:ext cx="3250163" cy="923330"/>
          </a:xfrm>
          <a:prstGeom prst="rect">
            <a:avLst/>
          </a:prstGeom>
          <a:solidFill>
            <a:schemeClr val="accent4">
              <a:lumMod val="40000"/>
              <a:lumOff val="60000"/>
            </a:schemeClr>
          </a:solidFill>
        </p:spPr>
        <p:txBody>
          <a:bodyPr wrap="square">
            <a:spAutoFit/>
          </a:bodyPr>
          <a:lstStyle/>
          <a:p>
            <a:pPr algn="just"/>
            <a:r>
              <a:rPr lang="en-IN" dirty="0" smtClean="0">
                <a:latin typeface="HelveticaNeue-Light"/>
              </a:rPr>
              <a:t>Both </a:t>
            </a:r>
            <a:r>
              <a:rPr lang="en-IN" dirty="0">
                <a:latin typeface="HelveticaNeue-Light"/>
              </a:rPr>
              <a:t>target and </a:t>
            </a:r>
            <a:r>
              <a:rPr lang="en-IN" dirty="0" smtClean="0">
                <a:latin typeface="HelveticaNeue-Light"/>
              </a:rPr>
              <a:t>context vectors </a:t>
            </a:r>
            <a:r>
              <a:rPr lang="en-IN" dirty="0">
                <a:latin typeface="HelveticaNeue-Light"/>
              </a:rPr>
              <a:t>are </a:t>
            </a:r>
            <a:r>
              <a:rPr lang="en-IN" i="1" dirty="0">
                <a:latin typeface="HelveticaNeue-LightItalic"/>
              </a:rPr>
              <a:t>learned</a:t>
            </a:r>
            <a:r>
              <a:rPr lang="en-IN" dirty="0">
                <a:latin typeface="HelveticaNeue-Light"/>
              </a:rPr>
              <a:t>, </a:t>
            </a:r>
            <a:r>
              <a:rPr lang="en-IN" dirty="0" smtClean="0">
                <a:latin typeface="HelveticaNeue-Light"/>
              </a:rPr>
              <a:t>so we </a:t>
            </a:r>
            <a:r>
              <a:rPr lang="en-IN" dirty="0">
                <a:latin typeface="HelveticaNeue-Light"/>
              </a:rPr>
              <a:t>have no </a:t>
            </a:r>
            <a:r>
              <a:rPr lang="en-IN" dirty="0" smtClean="0">
                <a:latin typeface="HelveticaNeue-Light"/>
              </a:rPr>
              <a:t>explicit </a:t>
            </a:r>
            <a:r>
              <a:rPr lang="en-IN" dirty="0" err="1" smtClean="0">
                <a:latin typeface="HelveticaNeue-Light"/>
              </a:rPr>
              <a:t>featurization</a:t>
            </a:r>
            <a:r>
              <a:rPr lang="en-IN" dirty="0">
                <a:latin typeface="HelveticaNeue-Light"/>
              </a:rPr>
              <a:t>!</a:t>
            </a:r>
            <a:endParaRPr lang="en-IN" dirty="0"/>
          </a:p>
        </p:txBody>
      </p:sp>
      <p:sp>
        <p:nvSpPr>
          <p:cNvPr id="21" name="TextBox 20"/>
          <p:cNvSpPr txBox="1"/>
          <p:nvPr/>
        </p:nvSpPr>
        <p:spPr>
          <a:xfrm>
            <a:off x="8953332" y="2646493"/>
            <a:ext cx="1094792" cy="646331"/>
          </a:xfrm>
          <a:prstGeom prst="rect">
            <a:avLst/>
          </a:prstGeom>
          <a:noFill/>
        </p:spPr>
        <p:txBody>
          <a:bodyPr wrap="square" rtlCol="0">
            <a:spAutoFit/>
          </a:bodyPr>
          <a:lstStyle/>
          <a:p>
            <a:pPr algn="ctr"/>
            <a:r>
              <a:rPr lang="en-IN" dirty="0" smtClean="0">
                <a:solidFill>
                  <a:srgbClr val="0000FF"/>
                </a:solidFill>
              </a:rPr>
              <a:t>Target is learned</a:t>
            </a:r>
            <a:endParaRPr lang="en-IN" dirty="0">
              <a:solidFill>
                <a:srgbClr val="0000FF"/>
              </a:solidFill>
            </a:endParaRPr>
          </a:p>
        </p:txBody>
      </p:sp>
      <p:sp>
        <p:nvSpPr>
          <p:cNvPr id="22" name="TextBox 21"/>
          <p:cNvSpPr txBox="1"/>
          <p:nvPr/>
        </p:nvSpPr>
        <p:spPr>
          <a:xfrm>
            <a:off x="10614603" y="2623699"/>
            <a:ext cx="1121445" cy="1200329"/>
          </a:xfrm>
          <a:prstGeom prst="rect">
            <a:avLst/>
          </a:prstGeom>
          <a:noFill/>
        </p:spPr>
        <p:txBody>
          <a:bodyPr wrap="square" rtlCol="0">
            <a:spAutoFit/>
          </a:bodyPr>
          <a:lstStyle/>
          <a:p>
            <a:pPr algn="ctr"/>
            <a:r>
              <a:rPr lang="en-IN" dirty="0" smtClean="0">
                <a:solidFill>
                  <a:srgbClr val="0000FF"/>
                </a:solidFill>
              </a:rPr>
              <a:t>Context vectors are learned</a:t>
            </a:r>
            <a:endParaRPr lang="en-IN" dirty="0">
              <a:solidFill>
                <a:srgbClr val="0000FF"/>
              </a:solidFill>
            </a:endParaRPr>
          </a:p>
        </p:txBody>
      </p:sp>
    </p:spTree>
    <p:extLst>
      <p:ext uri="{BB962C8B-B14F-4D97-AF65-F5344CB8AC3E}">
        <p14:creationId xmlns:p14="http://schemas.microsoft.com/office/powerpoint/2010/main" val="9068392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2404471"/>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2" name="TextBox 1"/>
          <p:cNvSpPr txBox="1"/>
          <p:nvPr/>
        </p:nvSpPr>
        <p:spPr>
          <a:xfrm>
            <a:off x="180000" y="828000"/>
            <a:ext cx="4791633"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training setup </a:t>
            </a:r>
            <a:r>
              <a:rPr lang="en-IN" sz="2400" dirty="0" smtClean="0"/>
              <a:t>| Example</a:t>
            </a:r>
            <a:endParaRPr lang="en-IN" sz="2400" dirty="0"/>
          </a:p>
        </p:txBody>
      </p:sp>
      <p:sp>
        <p:nvSpPr>
          <p:cNvPr id="24" name="Rectangle 23"/>
          <p:cNvSpPr/>
          <p:nvPr/>
        </p:nvSpPr>
        <p:spPr>
          <a:xfrm>
            <a:off x="9357721" y="651526"/>
            <a:ext cx="1818126" cy="369332"/>
          </a:xfrm>
          <a:prstGeom prst="rect">
            <a:avLst/>
          </a:prstGeom>
          <a:ln>
            <a:solidFill>
              <a:srgbClr val="03B514"/>
            </a:solidFill>
          </a:ln>
        </p:spPr>
        <p:txBody>
          <a:bodyPr wrap="none">
            <a:spAutoFit/>
          </a:bodyPr>
          <a:lstStyle/>
          <a:p>
            <a:r>
              <a:rPr lang="en-IN" dirty="0">
                <a:solidFill>
                  <a:srgbClr val="0000FF"/>
                </a:solidFill>
              </a:rPr>
              <a:t>Word embedding</a:t>
            </a:r>
            <a:endParaRPr lang="en-IN" dirty="0"/>
          </a:p>
        </p:txBody>
      </p:sp>
      <p:sp>
        <p:nvSpPr>
          <p:cNvPr id="25" name="TextBox 24"/>
          <p:cNvSpPr txBox="1"/>
          <p:nvPr/>
        </p:nvSpPr>
        <p:spPr>
          <a:xfrm>
            <a:off x="9716537" y="1347595"/>
            <a:ext cx="1100494" cy="369332"/>
          </a:xfrm>
          <a:prstGeom prst="rect">
            <a:avLst/>
          </a:prstGeom>
          <a:noFill/>
          <a:ln>
            <a:solidFill>
              <a:srgbClr val="00B050"/>
            </a:solidFill>
          </a:ln>
        </p:spPr>
        <p:txBody>
          <a:bodyPr wrap="none" rtlCol="0">
            <a:spAutoFit/>
          </a:bodyPr>
          <a:lstStyle/>
          <a:p>
            <a:r>
              <a:rPr lang="en-IN" dirty="0" smtClean="0"/>
              <a:t>word2vec</a:t>
            </a:r>
            <a:endParaRPr lang="en-IN" dirty="0"/>
          </a:p>
        </p:txBody>
      </p:sp>
      <p:sp>
        <p:nvSpPr>
          <p:cNvPr id="26" name="TextBox 25"/>
          <p:cNvSpPr txBox="1"/>
          <p:nvPr/>
        </p:nvSpPr>
        <p:spPr>
          <a:xfrm>
            <a:off x="9106678" y="2162852"/>
            <a:ext cx="788101" cy="369332"/>
          </a:xfrm>
          <a:prstGeom prst="rect">
            <a:avLst/>
          </a:prstGeom>
          <a:noFill/>
          <a:ln>
            <a:solidFill>
              <a:srgbClr val="00B050"/>
            </a:solidFill>
          </a:ln>
        </p:spPr>
        <p:txBody>
          <a:bodyPr wrap="none" rtlCol="0">
            <a:spAutoFit/>
          </a:bodyPr>
          <a:lstStyle/>
          <a:p>
            <a:r>
              <a:rPr lang="en-IN" dirty="0" smtClean="0"/>
              <a:t>CBOW</a:t>
            </a:r>
            <a:endParaRPr lang="en-IN" dirty="0"/>
          </a:p>
        </p:txBody>
      </p:sp>
      <p:sp>
        <p:nvSpPr>
          <p:cNvPr id="27" name="TextBox 26"/>
          <p:cNvSpPr txBox="1"/>
          <p:nvPr/>
        </p:nvSpPr>
        <p:spPr>
          <a:xfrm>
            <a:off x="10614603" y="2162852"/>
            <a:ext cx="1138517" cy="369332"/>
          </a:xfrm>
          <a:prstGeom prst="rect">
            <a:avLst/>
          </a:prstGeom>
          <a:noFill/>
          <a:ln>
            <a:solidFill>
              <a:srgbClr val="00B050"/>
            </a:solidFill>
          </a:ln>
        </p:spPr>
        <p:txBody>
          <a:bodyPr wrap="none" rtlCol="0">
            <a:spAutoFit/>
          </a:bodyPr>
          <a:lstStyle/>
          <a:p>
            <a:r>
              <a:rPr lang="en-IN" dirty="0" err="1"/>
              <a:t>S</a:t>
            </a:r>
            <a:r>
              <a:rPr lang="en-IN" dirty="0" err="1" smtClean="0"/>
              <a:t>kipgrams</a:t>
            </a:r>
            <a:endParaRPr lang="en-IN" dirty="0"/>
          </a:p>
        </p:txBody>
      </p:sp>
      <p:cxnSp>
        <p:nvCxnSpPr>
          <p:cNvPr id="28" name="Straight Arrow Connector 27"/>
          <p:cNvCxnSpPr>
            <a:stCxn id="24" idx="2"/>
            <a:endCxn id="25" idx="0"/>
          </p:cNvCxnSpPr>
          <p:nvPr/>
        </p:nvCxnSpPr>
        <p:spPr>
          <a:xfrm>
            <a:off x="10266784" y="1020858"/>
            <a:ext cx="0" cy="3267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0"/>
          </p:cNvCxnSpPr>
          <p:nvPr/>
        </p:nvCxnSpPr>
        <p:spPr>
          <a:xfrm flipH="1">
            <a:off x="9500729" y="1716927"/>
            <a:ext cx="766055"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0"/>
          </p:cNvCxnSpPr>
          <p:nvPr/>
        </p:nvCxnSpPr>
        <p:spPr>
          <a:xfrm>
            <a:off x="10273005" y="1716927"/>
            <a:ext cx="910857" cy="445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68484" y="1287001"/>
            <a:ext cx="7407973" cy="646331"/>
          </a:xfrm>
          <a:prstGeom prst="rect">
            <a:avLst/>
          </a:prstGeom>
        </p:spPr>
        <p:txBody>
          <a:bodyPr wrap="square">
            <a:spAutoFit/>
          </a:bodyPr>
          <a:lstStyle/>
          <a:p>
            <a:r>
              <a:rPr lang="en-US" sz="3600" dirty="0" smtClean="0">
                <a:solidFill>
                  <a:srgbClr val="404040"/>
                </a:solidFill>
                <a:latin typeface="Calibri-Light"/>
              </a:rPr>
              <a:t>Turning dot product into probability</a:t>
            </a:r>
            <a:endParaRPr lang="en-US" sz="3600" dirty="0">
              <a:solidFill>
                <a:srgbClr val="404040"/>
              </a:solidFill>
              <a:latin typeface="Calibri-Light"/>
            </a:endParaRPr>
          </a:p>
        </p:txBody>
      </p:sp>
      <p:pic>
        <p:nvPicPr>
          <p:cNvPr id="4" name="Picture 3"/>
          <p:cNvPicPr>
            <a:picLocks noChangeAspect="1"/>
          </p:cNvPicPr>
          <p:nvPr/>
        </p:nvPicPr>
        <p:blipFill>
          <a:blip r:embed="rId4"/>
          <a:stretch>
            <a:fillRect/>
          </a:stretch>
        </p:blipFill>
        <p:spPr>
          <a:xfrm>
            <a:off x="442553" y="2946094"/>
            <a:ext cx="2461473" cy="647756"/>
          </a:xfrm>
          <a:prstGeom prst="rect">
            <a:avLst/>
          </a:prstGeom>
        </p:spPr>
      </p:pic>
      <p:pic>
        <p:nvPicPr>
          <p:cNvPr id="5" name="Picture 4"/>
          <p:cNvPicPr>
            <a:picLocks noChangeAspect="1"/>
          </p:cNvPicPr>
          <p:nvPr/>
        </p:nvPicPr>
        <p:blipFill>
          <a:blip r:embed="rId5"/>
          <a:stretch>
            <a:fillRect/>
          </a:stretch>
        </p:blipFill>
        <p:spPr>
          <a:xfrm>
            <a:off x="442553" y="3969355"/>
            <a:ext cx="2598645" cy="998307"/>
          </a:xfrm>
          <a:prstGeom prst="rect">
            <a:avLst/>
          </a:prstGeom>
        </p:spPr>
      </p:pic>
      <p:sp>
        <p:nvSpPr>
          <p:cNvPr id="6" name="Rectangle 5"/>
          <p:cNvSpPr/>
          <p:nvPr/>
        </p:nvSpPr>
        <p:spPr>
          <a:xfrm>
            <a:off x="8818627" y="4219203"/>
            <a:ext cx="3250163" cy="923330"/>
          </a:xfrm>
          <a:prstGeom prst="rect">
            <a:avLst/>
          </a:prstGeom>
          <a:solidFill>
            <a:schemeClr val="accent4">
              <a:lumMod val="40000"/>
              <a:lumOff val="60000"/>
            </a:schemeClr>
          </a:solidFill>
        </p:spPr>
        <p:txBody>
          <a:bodyPr wrap="square">
            <a:spAutoFit/>
          </a:bodyPr>
          <a:lstStyle/>
          <a:p>
            <a:pPr algn="just"/>
            <a:r>
              <a:rPr lang="en-IN" dirty="0" smtClean="0">
                <a:latin typeface="HelveticaNeue-Light"/>
              </a:rPr>
              <a:t>Both </a:t>
            </a:r>
            <a:r>
              <a:rPr lang="en-IN" dirty="0">
                <a:latin typeface="HelveticaNeue-Light"/>
              </a:rPr>
              <a:t>target and </a:t>
            </a:r>
            <a:r>
              <a:rPr lang="en-IN" dirty="0" smtClean="0">
                <a:latin typeface="HelveticaNeue-Light"/>
              </a:rPr>
              <a:t>context vectors </a:t>
            </a:r>
            <a:r>
              <a:rPr lang="en-IN" dirty="0">
                <a:latin typeface="HelveticaNeue-Light"/>
              </a:rPr>
              <a:t>are </a:t>
            </a:r>
            <a:r>
              <a:rPr lang="en-IN" i="1" dirty="0">
                <a:latin typeface="HelveticaNeue-LightItalic"/>
              </a:rPr>
              <a:t>learned</a:t>
            </a:r>
            <a:r>
              <a:rPr lang="en-IN" dirty="0">
                <a:latin typeface="HelveticaNeue-Light"/>
              </a:rPr>
              <a:t>, </a:t>
            </a:r>
            <a:r>
              <a:rPr lang="en-IN" dirty="0" smtClean="0">
                <a:latin typeface="HelveticaNeue-Light"/>
              </a:rPr>
              <a:t>so we </a:t>
            </a:r>
            <a:r>
              <a:rPr lang="en-IN" dirty="0">
                <a:latin typeface="HelveticaNeue-Light"/>
              </a:rPr>
              <a:t>have no </a:t>
            </a:r>
            <a:r>
              <a:rPr lang="en-IN" dirty="0" smtClean="0">
                <a:latin typeface="HelveticaNeue-Light"/>
              </a:rPr>
              <a:t>explicit </a:t>
            </a:r>
            <a:r>
              <a:rPr lang="en-IN" dirty="0" err="1" smtClean="0">
                <a:latin typeface="HelveticaNeue-Light"/>
              </a:rPr>
              <a:t>featurization</a:t>
            </a:r>
            <a:r>
              <a:rPr lang="en-IN" dirty="0">
                <a:latin typeface="HelveticaNeue-Light"/>
              </a:rPr>
              <a:t>!</a:t>
            </a:r>
            <a:endParaRPr lang="en-IN" dirty="0"/>
          </a:p>
        </p:txBody>
      </p:sp>
      <p:sp>
        <p:nvSpPr>
          <p:cNvPr id="7" name="TextBox 6"/>
          <p:cNvSpPr txBox="1"/>
          <p:nvPr/>
        </p:nvSpPr>
        <p:spPr>
          <a:xfrm>
            <a:off x="8953332" y="2646493"/>
            <a:ext cx="1094792" cy="646331"/>
          </a:xfrm>
          <a:prstGeom prst="rect">
            <a:avLst/>
          </a:prstGeom>
          <a:noFill/>
        </p:spPr>
        <p:txBody>
          <a:bodyPr wrap="square" rtlCol="0">
            <a:spAutoFit/>
          </a:bodyPr>
          <a:lstStyle/>
          <a:p>
            <a:pPr algn="ctr"/>
            <a:r>
              <a:rPr lang="en-IN" dirty="0" smtClean="0">
                <a:solidFill>
                  <a:srgbClr val="0000FF"/>
                </a:solidFill>
              </a:rPr>
              <a:t>Target is learned</a:t>
            </a:r>
            <a:endParaRPr lang="en-IN" dirty="0">
              <a:solidFill>
                <a:srgbClr val="0000FF"/>
              </a:solidFill>
            </a:endParaRPr>
          </a:p>
        </p:txBody>
      </p:sp>
      <p:sp>
        <p:nvSpPr>
          <p:cNvPr id="8" name="TextBox 7"/>
          <p:cNvSpPr txBox="1"/>
          <p:nvPr/>
        </p:nvSpPr>
        <p:spPr>
          <a:xfrm>
            <a:off x="10614603" y="2623699"/>
            <a:ext cx="1121445" cy="1200329"/>
          </a:xfrm>
          <a:prstGeom prst="rect">
            <a:avLst/>
          </a:prstGeom>
          <a:noFill/>
        </p:spPr>
        <p:txBody>
          <a:bodyPr wrap="square" rtlCol="0">
            <a:spAutoFit/>
          </a:bodyPr>
          <a:lstStyle/>
          <a:p>
            <a:pPr algn="ctr"/>
            <a:r>
              <a:rPr lang="en-IN" dirty="0" smtClean="0">
                <a:solidFill>
                  <a:srgbClr val="0000FF"/>
                </a:solidFill>
              </a:rPr>
              <a:t>Context vectors are learned</a:t>
            </a:r>
            <a:endParaRPr lang="en-IN" dirty="0">
              <a:solidFill>
                <a:srgbClr val="0000FF"/>
              </a:solidFill>
            </a:endParaRPr>
          </a:p>
        </p:txBody>
      </p:sp>
    </p:spTree>
    <p:extLst>
      <p:ext uri="{BB962C8B-B14F-4D97-AF65-F5344CB8AC3E}">
        <p14:creationId xmlns:p14="http://schemas.microsoft.com/office/powerpoint/2010/main" val="3370370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615407244"/>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https://people.cs.umass.edu/~miyyer/cs585/lectures/01-naive-bayes.pdf</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pic>
        <p:nvPicPr>
          <p:cNvPr id="2" name="Picture 1"/>
          <p:cNvPicPr>
            <a:picLocks noChangeAspect="1"/>
          </p:cNvPicPr>
          <p:nvPr/>
        </p:nvPicPr>
        <p:blipFill>
          <a:blip r:embed="rId4"/>
          <a:stretch>
            <a:fillRect/>
          </a:stretch>
        </p:blipFill>
        <p:spPr>
          <a:xfrm>
            <a:off x="3599779" y="1412272"/>
            <a:ext cx="4937060" cy="4599992"/>
          </a:xfrm>
          <a:prstGeom prst="rect">
            <a:avLst/>
          </a:prstGeom>
        </p:spPr>
      </p:pic>
      <p:sp>
        <p:nvSpPr>
          <p:cNvPr id="9" name="TextBox 8"/>
          <p:cNvSpPr txBox="1"/>
          <p:nvPr/>
        </p:nvSpPr>
        <p:spPr>
          <a:xfrm>
            <a:off x="180000" y="828000"/>
            <a:ext cx="2439899"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Word2vec </a:t>
            </a:r>
            <a:r>
              <a:rPr lang="en-IN" sz="2400" dirty="0" smtClean="0"/>
              <a:t>|</a:t>
            </a:r>
            <a:r>
              <a:rPr lang="en-IN" sz="2400" dirty="0" smtClean="0">
                <a:solidFill>
                  <a:srgbClr val="FF0066"/>
                </a:solidFill>
              </a:rPr>
              <a:t> </a:t>
            </a:r>
            <a:r>
              <a:rPr lang="en-IN" sz="2400" dirty="0" smtClean="0">
                <a:solidFill>
                  <a:srgbClr val="0000FF"/>
                </a:solidFill>
              </a:rPr>
              <a:t>result</a:t>
            </a:r>
            <a:endParaRPr lang="en-IN" sz="2400" dirty="0">
              <a:solidFill>
                <a:srgbClr val="0000FF"/>
              </a:solidFill>
            </a:endParaRPr>
          </a:p>
        </p:txBody>
      </p:sp>
    </p:spTree>
    <p:extLst>
      <p:ext uri="{BB962C8B-B14F-4D97-AF65-F5344CB8AC3E}">
        <p14:creationId xmlns:p14="http://schemas.microsoft.com/office/powerpoint/2010/main" val="1125987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666542474"/>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r>
                        <a:rPr lang="en-IN" sz="800" b="0" dirty="0" smtClean="0">
                          <a:solidFill>
                            <a:srgbClr val="FF0000"/>
                          </a:solidFill>
                          <a:hlinkClick r:id="rId4"/>
                        </a:rPr>
                        <a:t>https://proceedings.neurips.cc/paper/2013/file/9aa42b31882ec039965f3c4923ce901b-Paper.pdf</a:t>
                      </a:r>
                      <a:r>
                        <a:rPr lang="en-IN" sz="800" b="0" dirty="0" smtClean="0">
                          <a:solidFill>
                            <a:srgbClr val="FF0000"/>
                          </a:solidFill>
                        </a:rPr>
                        <a:t> | </a:t>
                      </a:r>
                      <a:r>
                        <a:rPr lang="en-IN" sz="800" b="0" dirty="0" smtClean="0">
                          <a:solidFill>
                            <a:srgbClr val="FF0000"/>
                          </a:solidFill>
                          <a:hlinkClick r:id="rId5"/>
                        </a:rPr>
                        <a:t>https://jalammar.github.io/illustrated-word2vec/</a:t>
                      </a:r>
                      <a:r>
                        <a:rPr lang="en-IN" sz="800" b="0" dirty="0" smtClean="0">
                          <a:solidFill>
                            <a:srgbClr val="FF0000"/>
                          </a:solidFill>
                        </a:rPr>
                        <a:t> |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8" name="TextBox 7"/>
          <p:cNvSpPr txBox="1"/>
          <p:nvPr/>
        </p:nvSpPr>
        <p:spPr>
          <a:xfrm>
            <a:off x="180000" y="828000"/>
            <a:ext cx="3953088"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Word embedding </a:t>
            </a:r>
            <a:r>
              <a:rPr lang="en-IN" sz="2400" dirty="0" smtClean="0"/>
              <a:t>|</a:t>
            </a:r>
            <a:r>
              <a:rPr lang="en-IN" sz="2400" dirty="0" smtClean="0">
                <a:solidFill>
                  <a:srgbClr val="FF0066"/>
                </a:solidFill>
              </a:rPr>
              <a:t> </a:t>
            </a:r>
            <a:r>
              <a:rPr lang="en-IN" sz="2400" dirty="0" smtClean="0">
                <a:solidFill>
                  <a:srgbClr val="0000FF"/>
                </a:solidFill>
              </a:rPr>
              <a:t>word2vec</a:t>
            </a:r>
            <a:r>
              <a:rPr lang="en-IN" sz="2400" dirty="0" smtClean="0"/>
              <a:t>:</a:t>
            </a:r>
            <a:endParaRPr lang="en-IN" sz="2400" dirty="0"/>
          </a:p>
        </p:txBody>
      </p:sp>
      <p:pic>
        <p:nvPicPr>
          <p:cNvPr id="2" name="Picture 1"/>
          <p:cNvPicPr>
            <a:picLocks noChangeAspect="1"/>
          </p:cNvPicPr>
          <p:nvPr/>
        </p:nvPicPr>
        <p:blipFill>
          <a:blip r:embed="rId6"/>
          <a:stretch>
            <a:fillRect/>
          </a:stretch>
        </p:blipFill>
        <p:spPr>
          <a:xfrm>
            <a:off x="3438525" y="2100262"/>
            <a:ext cx="5314950" cy="2657475"/>
          </a:xfrm>
          <a:prstGeom prst="rect">
            <a:avLst/>
          </a:prstGeom>
        </p:spPr>
      </p:pic>
    </p:spTree>
    <p:extLst>
      <p:ext uri="{BB962C8B-B14F-4D97-AF65-F5344CB8AC3E}">
        <p14:creationId xmlns:p14="http://schemas.microsoft.com/office/powerpoint/2010/main" val="31001491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666542474"/>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r>
                        <a:rPr lang="en-IN" sz="800" b="0" dirty="0" smtClean="0">
                          <a:solidFill>
                            <a:srgbClr val="FF0000"/>
                          </a:solidFill>
                          <a:hlinkClick r:id="rId4"/>
                        </a:rPr>
                        <a:t>https://proceedings.neurips.cc/paper/2013/file/9aa42b31882ec039965f3c4923ce901b-Paper.pdf</a:t>
                      </a:r>
                      <a:r>
                        <a:rPr lang="en-IN" sz="800" b="0" dirty="0" smtClean="0">
                          <a:solidFill>
                            <a:srgbClr val="FF0000"/>
                          </a:solidFill>
                        </a:rPr>
                        <a:t> | </a:t>
                      </a:r>
                      <a:r>
                        <a:rPr lang="en-IN" sz="800" b="0" dirty="0" smtClean="0">
                          <a:solidFill>
                            <a:srgbClr val="FF0000"/>
                          </a:solidFill>
                          <a:hlinkClick r:id="rId5"/>
                        </a:rPr>
                        <a:t>https://jalammar.github.io/illustrated-word2vec/</a:t>
                      </a:r>
                      <a:r>
                        <a:rPr lang="en-IN" sz="800" b="0" dirty="0" smtClean="0">
                          <a:solidFill>
                            <a:srgbClr val="FF0000"/>
                          </a:solidFill>
                        </a:rPr>
                        <a:t> |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8" name="TextBox 7"/>
          <p:cNvSpPr txBox="1"/>
          <p:nvPr/>
        </p:nvSpPr>
        <p:spPr>
          <a:xfrm>
            <a:off x="180000" y="828000"/>
            <a:ext cx="3953088"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Word embedding </a:t>
            </a:r>
            <a:r>
              <a:rPr lang="en-IN" sz="2400" dirty="0" smtClean="0"/>
              <a:t>|</a:t>
            </a:r>
            <a:r>
              <a:rPr lang="en-IN" sz="2400" dirty="0" smtClean="0">
                <a:solidFill>
                  <a:srgbClr val="FF0066"/>
                </a:solidFill>
              </a:rPr>
              <a:t> </a:t>
            </a:r>
            <a:r>
              <a:rPr lang="en-IN" sz="2400" dirty="0" smtClean="0">
                <a:solidFill>
                  <a:srgbClr val="0000FF"/>
                </a:solidFill>
              </a:rPr>
              <a:t>word2vec</a:t>
            </a:r>
            <a:r>
              <a:rPr lang="en-IN" sz="2400" dirty="0" smtClean="0"/>
              <a:t>:</a:t>
            </a:r>
            <a:endParaRPr lang="en-IN" sz="2400" dirty="0"/>
          </a:p>
        </p:txBody>
      </p:sp>
      <p:sp>
        <p:nvSpPr>
          <p:cNvPr id="3" name="Rectangle 2"/>
          <p:cNvSpPr/>
          <p:nvPr/>
        </p:nvSpPr>
        <p:spPr>
          <a:xfrm>
            <a:off x="180000" y="1309785"/>
            <a:ext cx="6969433" cy="1015663"/>
          </a:xfrm>
          <a:prstGeom prst="rect">
            <a:avLst/>
          </a:prstGeom>
        </p:spPr>
        <p:txBody>
          <a:bodyPr wrap="square">
            <a:spAutoFit/>
          </a:bodyPr>
          <a:lstStyle/>
          <a:p>
            <a:pPr algn="just"/>
            <a:r>
              <a:rPr lang="en-IN" sz="2400" dirty="0">
                <a:solidFill>
                  <a:srgbClr val="404040"/>
                </a:solidFill>
                <a:latin typeface="Calibri-Light"/>
              </a:rPr>
              <a:t>Analogy: </a:t>
            </a:r>
            <a:r>
              <a:rPr lang="en-IN" sz="2400" dirty="0" err="1">
                <a:solidFill>
                  <a:srgbClr val="404040"/>
                </a:solidFill>
                <a:latin typeface="Calibri-Light"/>
              </a:rPr>
              <a:t>Embeddings</a:t>
            </a:r>
            <a:r>
              <a:rPr lang="en-IN" sz="2400" dirty="0">
                <a:solidFill>
                  <a:srgbClr val="404040"/>
                </a:solidFill>
                <a:latin typeface="Calibri-Light"/>
              </a:rPr>
              <a:t> </a:t>
            </a:r>
            <a:r>
              <a:rPr lang="en-IN" sz="2400" dirty="0" smtClean="0">
                <a:solidFill>
                  <a:srgbClr val="404040"/>
                </a:solidFill>
                <a:latin typeface="Calibri-Light"/>
              </a:rPr>
              <a:t>capture relational meaning!</a:t>
            </a:r>
          </a:p>
          <a:p>
            <a:pPr algn="just"/>
            <a:r>
              <a:rPr lang="en-IN" dirty="0" smtClean="0">
                <a:solidFill>
                  <a:srgbClr val="404040"/>
                </a:solidFill>
                <a:latin typeface="Calibri" panose="020F0502020204030204" pitchFamily="34" charset="0"/>
              </a:rPr>
              <a:t>vector</a:t>
            </a:r>
            <a:r>
              <a:rPr lang="en-IN" dirty="0">
                <a:solidFill>
                  <a:srgbClr val="404040"/>
                </a:solidFill>
                <a:latin typeface="Calibri" panose="020F0502020204030204" pitchFamily="34" charset="0"/>
              </a:rPr>
              <a:t>(</a:t>
            </a:r>
            <a:r>
              <a:rPr lang="en-IN" i="1" dirty="0">
                <a:solidFill>
                  <a:srgbClr val="404040"/>
                </a:solidFill>
                <a:latin typeface="Calibri-Italic"/>
              </a:rPr>
              <a:t>‘king’</a:t>
            </a:r>
            <a:r>
              <a:rPr lang="en-IN" dirty="0">
                <a:solidFill>
                  <a:srgbClr val="404040"/>
                </a:solidFill>
                <a:latin typeface="Calibri" panose="020F0502020204030204" pitchFamily="34" charset="0"/>
              </a:rPr>
              <a:t>) - vector(</a:t>
            </a:r>
            <a:r>
              <a:rPr lang="en-IN" i="1" dirty="0">
                <a:solidFill>
                  <a:srgbClr val="404040"/>
                </a:solidFill>
                <a:latin typeface="Calibri-Italic"/>
              </a:rPr>
              <a:t>‘man’</a:t>
            </a:r>
            <a:r>
              <a:rPr lang="en-IN" dirty="0">
                <a:solidFill>
                  <a:srgbClr val="404040"/>
                </a:solidFill>
                <a:latin typeface="Calibri" panose="020F0502020204030204" pitchFamily="34" charset="0"/>
              </a:rPr>
              <a:t>) + vector(</a:t>
            </a:r>
            <a:r>
              <a:rPr lang="en-IN" i="1" dirty="0">
                <a:solidFill>
                  <a:srgbClr val="404040"/>
                </a:solidFill>
                <a:latin typeface="Calibri-Italic"/>
              </a:rPr>
              <a:t>‘woman’</a:t>
            </a:r>
            <a:r>
              <a:rPr lang="en-IN" dirty="0">
                <a:solidFill>
                  <a:srgbClr val="404040"/>
                </a:solidFill>
                <a:latin typeface="Calibri" panose="020F0502020204030204" pitchFamily="34" charset="0"/>
              </a:rPr>
              <a:t>) </a:t>
            </a:r>
            <a:r>
              <a:rPr lang="en-IN" dirty="0">
                <a:solidFill>
                  <a:srgbClr val="404040"/>
                </a:solidFill>
                <a:latin typeface="CambriaMath"/>
              </a:rPr>
              <a:t>≈ </a:t>
            </a:r>
            <a:r>
              <a:rPr lang="en-IN" dirty="0">
                <a:solidFill>
                  <a:srgbClr val="404040"/>
                </a:solidFill>
                <a:latin typeface="Calibri" panose="020F0502020204030204" pitchFamily="34" charset="0"/>
              </a:rPr>
              <a:t>vector(‘queen’)</a:t>
            </a:r>
          </a:p>
          <a:p>
            <a:pPr algn="just"/>
            <a:r>
              <a:rPr lang="es-ES" dirty="0">
                <a:solidFill>
                  <a:srgbClr val="404040"/>
                </a:solidFill>
                <a:latin typeface="Calibri" panose="020F0502020204030204" pitchFamily="34" charset="0"/>
              </a:rPr>
              <a:t>vector(</a:t>
            </a:r>
            <a:r>
              <a:rPr lang="es-ES" i="1" dirty="0">
                <a:solidFill>
                  <a:srgbClr val="404040"/>
                </a:solidFill>
                <a:latin typeface="Calibri-Italic"/>
              </a:rPr>
              <a:t>‘Paris’</a:t>
            </a:r>
            <a:r>
              <a:rPr lang="es-ES" dirty="0">
                <a:solidFill>
                  <a:srgbClr val="404040"/>
                </a:solidFill>
                <a:latin typeface="Calibri" panose="020F0502020204030204" pitchFamily="34" charset="0"/>
              </a:rPr>
              <a:t>) - vector(</a:t>
            </a:r>
            <a:r>
              <a:rPr lang="es-ES" i="1" dirty="0">
                <a:solidFill>
                  <a:srgbClr val="404040"/>
                </a:solidFill>
                <a:latin typeface="Calibri-Italic"/>
              </a:rPr>
              <a:t>‘France’</a:t>
            </a:r>
            <a:r>
              <a:rPr lang="es-ES" dirty="0">
                <a:solidFill>
                  <a:srgbClr val="404040"/>
                </a:solidFill>
                <a:latin typeface="Calibri" panose="020F0502020204030204" pitchFamily="34" charset="0"/>
              </a:rPr>
              <a:t>) + vector(</a:t>
            </a:r>
            <a:r>
              <a:rPr lang="es-ES" i="1" dirty="0">
                <a:solidFill>
                  <a:srgbClr val="404040"/>
                </a:solidFill>
                <a:latin typeface="Calibri-Italic"/>
              </a:rPr>
              <a:t>‘</a:t>
            </a:r>
            <a:r>
              <a:rPr lang="es-ES" i="1" dirty="0" err="1">
                <a:solidFill>
                  <a:srgbClr val="404040"/>
                </a:solidFill>
                <a:latin typeface="Calibri-Italic"/>
              </a:rPr>
              <a:t>Italy</a:t>
            </a:r>
            <a:r>
              <a:rPr lang="es-ES" i="1" dirty="0">
                <a:solidFill>
                  <a:srgbClr val="404040"/>
                </a:solidFill>
                <a:latin typeface="Calibri-Italic"/>
              </a:rPr>
              <a:t>’</a:t>
            </a:r>
            <a:r>
              <a:rPr lang="es-ES" dirty="0">
                <a:solidFill>
                  <a:srgbClr val="404040"/>
                </a:solidFill>
                <a:latin typeface="Calibri" panose="020F0502020204030204" pitchFamily="34" charset="0"/>
              </a:rPr>
              <a:t>) </a:t>
            </a:r>
            <a:r>
              <a:rPr lang="es-ES" dirty="0">
                <a:solidFill>
                  <a:srgbClr val="404040"/>
                </a:solidFill>
                <a:latin typeface="CambriaMath"/>
              </a:rPr>
              <a:t>≈ </a:t>
            </a:r>
            <a:r>
              <a:rPr lang="es-ES" dirty="0">
                <a:solidFill>
                  <a:srgbClr val="404040"/>
                </a:solidFill>
                <a:latin typeface="Calibri" panose="020F0502020204030204" pitchFamily="34" charset="0"/>
              </a:rPr>
              <a:t>vector(‘Rome’)</a:t>
            </a:r>
            <a:endParaRPr lang="en-IN" dirty="0"/>
          </a:p>
        </p:txBody>
      </p:sp>
      <p:pic>
        <p:nvPicPr>
          <p:cNvPr id="4" name="Picture 3"/>
          <p:cNvPicPr>
            <a:picLocks noChangeAspect="1"/>
          </p:cNvPicPr>
          <p:nvPr/>
        </p:nvPicPr>
        <p:blipFill>
          <a:blip r:embed="rId6"/>
          <a:stretch>
            <a:fillRect/>
          </a:stretch>
        </p:blipFill>
        <p:spPr>
          <a:xfrm>
            <a:off x="3178708" y="2684068"/>
            <a:ext cx="5779201" cy="2056400"/>
          </a:xfrm>
          <a:prstGeom prst="rect">
            <a:avLst/>
          </a:prstGeom>
        </p:spPr>
      </p:pic>
    </p:spTree>
    <p:extLst>
      <p:ext uri="{BB962C8B-B14F-4D97-AF65-F5344CB8AC3E}">
        <p14:creationId xmlns:p14="http://schemas.microsoft.com/office/powerpoint/2010/main" val="2726646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765046503"/>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https://github.com/ecsplendid/deep-learning-sequences-talk/blob/master/talk.pdf</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34" name="TextBox 33">
            <a:extLst>
              <a:ext uri="{FF2B5EF4-FFF2-40B4-BE49-F238E27FC236}">
                <a16:creationId xmlns:a16="http://schemas.microsoft.com/office/drawing/2014/main" xmlns="" id="{80ABD35C-F0DC-40F9-8FC4-626D7A8EF3C8}"/>
              </a:ext>
            </a:extLst>
          </p:cNvPr>
          <p:cNvSpPr txBox="1"/>
          <p:nvPr/>
        </p:nvSpPr>
        <p:spPr>
          <a:xfrm>
            <a:off x="292549" y="999520"/>
            <a:ext cx="7622438" cy="48936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Eurostile LT Std Condensed"/>
                <a:ea typeface="+mn-ea"/>
                <a:cs typeface="+mn-cs"/>
              </a:rPr>
              <a:t>Unlike other shallow ML algorithms; you can map </a:t>
            </a:r>
            <a:r>
              <a:rPr kumimoji="0" lang="en-GB" sz="1400" b="0" i="1" u="none" strike="noStrike" kern="1200" cap="none" spc="0" normalizeH="0" baseline="0" noProof="0" dirty="0">
                <a:ln>
                  <a:noFill/>
                </a:ln>
                <a:effectLst/>
                <a:uLnTx/>
                <a:uFillTx/>
                <a:latin typeface="Eurostile LT Std Condensed"/>
                <a:ea typeface="+mn-ea"/>
                <a:cs typeface="+mn-cs"/>
              </a:rPr>
              <a:t>between data domains</a:t>
            </a:r>
          </a:p>
        </p:txBody>
      </p:sp>
      <p:sp>
        <p:nvSpPr>
          <p:cNvPr id="35" name="Arrow: Right 10">
            <a:extLst>
              <a:ext uri="{FF2B5EF4-FFF2-40B4-BE49-F238E27FC236}">
                <a16:creationId xmlns:a16="http://schemas.microsoft.com/office/drawing/2014/main" xmlns="" id="{E4440001-021A-4AF3-8336-78337C57C521}"/>
              </a:ext>
            </a:extLst>
          </p:cNvPr>
          <p:cNvSpPr/>
          <p:nvPr/>
        </p:nvSpPr>
        <p:spPr bwMode="auto">
          <a:xfrm>
            <a:off x="3667028" y="2680198"/>
            <a:ext cx="4424028" cy="33649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xmlns="" id="{20BCBB7B-3EDB-4267-8B92-F7A29E4BE725}"/>
              </a:ext>
            </a:extLst>
          </p:cNvPr>
          <p:cNvSpPr txBox="1"/>
          <p:nvPr/>
        </p:nvSpPr>
        <p:spPr>
          <a:xfrm>
            <a:off x="1235074" y="1952639"/>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SEQUENCES</a:t>
            </a:r>
          </a:p>
        </p:txBody>
      </p:sp>
      <p:sp>
        <p:nvSpPr>
          <p:cNvPr id="37" name="TextBox 36">
            <a:extLst>
              <a:ext uri="{FF2B5EF4-FFF2-40B4-BE49-F238E27FC236}">
                <a16:creationId xmlns:a16="http://schemas.microsoft.com/office/drawing/2014/main" xmlns="" id="{2D3BABDB-E54C-46D9-933E-315774FA1611}"/>
              </a:ext>
            </a:extLst>
          </p:cNvPr>
          <p:cNvSpPr txBox="1"/>
          <p:nvPr/>
        </p:nvSpPr>
        <p:spPr>
          <a:xfrm>
            <a:off x="3801437" y="1792932"/>
            <a:ext cx="4071890"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00FF"/>
                </a:solidFill>
                <a:effectLst/>
                <a:uLnTx/>
                <a:uFillTx/>
                <a:latin typeface="Eurostile LT Std Condensed"/>
              </a:rPr>
              <a:t>We learn a </a:t>
            </a:r>
            <a:r>
              <a:rPr kumimoji="0" lang="en-GB" sz="1600" b="0" i="0" u="none" strike="noStrike" kern="1200" cap="none" spc="0" normalizeH="0" baseline="0" noProof="0" dirty="0" err="1" smtClean="0">
                <a:ln>
                  <a:noFill/>
                </a:ln>
                <a:solidFill>
                  <a:srgbClr val="0000FF"/>
                </a:solidFill>
                <a:effectLst/>
                <a:uLnTx/>
                <a:uFillTx/>
                <a:latin typeface="Eurostile LT Std Condensed"/>
              </a:rPr>
              <a:t>sp</a:t>
            </a:r>
            <a:r>
              <a:rPr lang="en-GB" sz="1600" dirty="0" err="1" smtClean="0">
                <a:solidFill>
                  <a:srgbClr val="0000FF"/>
                </a:solidFill>
                <a:latin typeface="Eurostile LT Std Condensed"/>
              </a:rPr>
              <a:t>atial</a:t>
            </a:r>
            <a:r>
              <a:rPr lang="en-GB" sz="1600" dirty="0" smtClean="0">
                <a:solidFill>
                  <a:srgbClr val="0000FF"/>
                </a:solidFill>
                <a:latin typeface="Eurostile LT Std Condensed"/>
              </a:rPr>
              <a:t> as well as temporal </a:t>
            </a:r>
            <a:r>
              <a:rPr lang="en-GB" sz="1600" dirty="0">
                <a:solidFill>
                  <a:srgbClr val="0000FF"/>
                </a:solidFill>
                <a:latin typeface="Eurostile LT Std Condensed"/>
              </a:rPr>
              <a:t>transformation between the two</a:t>
            </a:r>
            <a:endParaRPr kumimoji="0" lang="en-GB" sz="1600" b="0" i="0" u="none" strike="noStrike" kern="1200" cap="none" spc="0" normalizeH="0" baseline="0" noProof="0" dirty="0">
              <a:ln>
                <a:noFill/>
              </a:ln>
              <a:solidFill>
                <a:srgbClr val="0000FF"/>
              </a:solidFill>
              <a:effectLst/>
              <a:uLnTx/>
              <a:uFillTx/>
              <a:latin typeface="Eurostile LT Std Condensed"/>
            </a:endParaRPr>
          </a:p>
        </p:txBody>
      </p:sp>
      <p:sp>
        <p:nvSpPr>
          <p:cNvPr id="38" name="TextBox 37">
            <a:extLst>
              <a:ext uri="{FF2B5EF4-FFF2-40B4-BE49-F238E27FC236}">
                <a16:creationId xmlns:a16="http://schemas.microsoft.com/office/drawing/2014/main" xmlns="" id="{D2692D46-E707-4399-891C-214CCC6B95D5}"/>
              </a:ext>
            </a:extLst>
          </p:cNvPr>
          <p:cNvSpPr txBox="1"/>
          <p:nvPr/>
        </p:nvSpPr>
        <p:spPr>
          <a:xfrm>
            <a:off x="1235074" y="3976665"/>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SPEECH</a:t>
            </a:r>
          </a:p>
        </p:txBody>
      </p:sp>
      <p:sp>
        <p:nvSpPr>
          <p:cNvPr id="39" name="TextBox 38">
            <a:extLst>
              <a:ext uri="{FF2B5EF4-FFF2-40B4-BE49-F238E27FC236}">
                <a16:creationId xmlns:a16="http://schemas.microsoft.com/office/drawing/2014/main" xmlns="" id="{B7F75E39-CFE1-4C93-8F3F-B4D7273EDCF4}"/>
              </a:ext>
            </a:extLst>
          </p:cNvPr>
          <p:cNvSpPr txBox="1"/>
          <p:nvPr/>
        </p:nvSpPr>
        <p:spPr>
          <a:xfrm>
            <a:off x="1235074" y="3308570"/>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LANGUAGE</a:t>
            </a:r>
          </a:p>
        </p:txBody>
      </p:sp>
      <p:sp>
        <p:nvSpPr>
          <p:cNvPr id="40" name="TextBox 39">
            <a:extLst>
              <a:ext uri="{FF2B5EF4-FFF2-40B4-BE49-F238E27FC236}">
                <a16:creationId xmlns:a16="http://schemas.microsoft.com/office/drawing/2014/main" xmlns="" id="{CB64A899-36FA-46ED-A2E0-7643DAF27A02}"/>
              </a:ext>
            </a:extLst>
          </p:cNvPr>
          <p:cNvSpPr txBox="1"/>
          <p:nvPr/>
        </p:nvSpPr>
        <p:spPr>
          <a:xfrm>
            <a:off x="1235074" y="2616888"/>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IMAGES</a:t>
            </a:r>
          </a:p>
        </p:txBody>
      </p:sp>
      <p:sp>
        <p:nvSpPr>
          <p:cNvPr id="41" name="TextBox 40">
            <a:extLst>
              <a:ext uri="{FF2B5EF4-FFF2-40B4-BE49-F238E27FC236}">
                <a16:creationId xmlns:a16="http://schemas.microsoft.com/office/drawing/2014/main" xmlns="" id="{03CEC188-62C0-42BD-ADC4-46599A38DC18}"/>
              </a:ext>
            </a:extLst>
          </p:cNvPr>
          <p:cNvSpPr txBox="1"/>
          <p:nvPr/>
        </p:nvSpPr>
        <p:spPr>
          <a:xfrm>
            <a:off x="1235074" y="4677616"/>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a:t>
            </a:r>
          </a:p>
        </p:txBody>
      </p:sp>
      <p:sp>
        <p:nvSpPr>
          <p:cNvPr id="42" name="TextBox 41">
            <a:extLst>
              <a:ext uri="{FF2B5EF4-FFF2-40B4-BE49-F238E27FC236}">
                <a16:creationId xmlns:a16="http://schemas.microsoft.com/office/drawing/2014/main" xmlns="" id="{59027073-445D-4050-A161-1078E8A4AC71}"/>
              </a:ext>
            </a:extLst>
          </p:cNvPr>
          <p:cNvSpPr txBox="1"/>
          <p:nvPr/>
        </p:nvSpPr>
        <p:spPr>
          <a:xfrm>
            <a:off x="9032876" y="1952639"/>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SEQUENCES</a:t>
            </a:r>
          </a:p>
        </p:txBody>
      </p:sp>
      <p:sp>
        <p:nvSpPr>
          <p:cNvPr id="43" name="TextBox 42">
            <a:extLst>
              <a:ext uri="{FF2B5EF4-FFF2-40B4-BE49-F238E27FC236}">
                <a16:creationId xmlns:a16="http://schemas.microsoft.com/office/drawing/2014/main" xmlns="" id="{D4F7A924-9365-45C8-A84C-4BF149E3C90C}"/>
              </a:ext>
            </a:extLst>
          </p:cNvPr>
          <p:cNvSpPr txBox="1"/>
          <p:nvPr/>
        </p:nvSpPr>
        <p:spPr>
          <a:xfrm>
            <a:off x="9032876" y="3976665"/>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SPEECH</a:t>
            </a:r>
          </a:p>
        </p:txBody>
      </p:sp>
      <p:sp>
        <p:nvSpPr>
          <p:cNvPr id="44" name="TextBox 43">
            <a:extLst>
              <a:ext uri="{FF2B5EF4-FFF2-40B4-BE49-F238E27FC236}">
                <a16:creationId xmlns:a16="http://schemas.microsoft.com/office/drawing/2014/main" xmlns="" id="{B6E5379C-6A34-4207-A2AD-047E3A3523D6}"/>
              </a:ext>
            </a:extLst>
          </p:cNvPr>
          <p:cNvSpPr txBox="1"/>
          <p:nvPr/>
        </p:nvSpPr>
        <p:spPr>
          <a:xfrm>
            <a:off x="9032876" y="3308570"/>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LANGUAGE</a:t>
            </a:r>
          </a:p>
        </p:txBody>
      </p:sp>
      <p:sp>
        <p:nvSpPr>
          <p:cNvPr id="45" name="TextBox 44">
            <a:extLst>
              <a:ext uri="{FF2B5EF4-FFF2-40B4-BE49-F238E27FC236}">
                <a16:creationId xmlns:a16="http://schemas.microsoft.com/office/drawing/2014/main" xmlns="" id="{C1EFA266-C35D-4D32-9FDF-95443B337B25}"/>
              </a:ext>
            </a:extLst>
          </p:cNvPr>
          <p:cNvSpPr txBox="1"/>
          <p:nvPr/>
        </p:nvSpPr>
        <p:spPr>
          <a:xfrm>
            <a:off x="9032876" y="2616888"/>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IMAGES</a:t>
            </a:r>
          </a:p>
        </p:txBody>
      </p:sp>
      <p:sp>
        <p:nvSpPr>
          <p:cNvPr id="46" name="TextBox 45">
            <a:extLst>
              <a:ext uri="{FF2B5EF4-FFF2-40B4-BE49-F238E27FC236}">
                <a16:creationId xmlns:a16="http://schemas.microsoft.com/office/drawing/2014/main" xmlns="" id="{F0F28D2B-B0CA-4EE4-A519-C2D9668624FB}"/>
              </a:ext>
            </a:extLst>
          </p:cNvPr>
          <p:cNvSpPr txBox="1"/>
          <p:nvPr/>
        </p:nvSpPr>
        <p:spPr>
          <a:xfrm>
            <a:off x="9032876" y="4677616"/>
            <a:ext cx="1490134" cy="4893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Eurostile LT Std Condensed"/>
                <a:ea typeface="+mn-ea"/>
                <a:cs typeface="+mn-cs"/>
              </a:rPr>
              <a:t>[…]</a:t>
            </a:r>
          </a:p>
        </p:txBody>
      </p:sp>
      <p:sp>
        <p:nvSpPr>
          <p:cNvPr id="47" name="Arrow: Left 3">
            <a:extLst>
              <a:ext uri="{FF2B5EF4-FFF2-40B4-BE49-F238E27FC236}">
                <a16:creationId xmlns:a16="http://schemas.microsoft.com/office/drawing/2014/main" xmlns="" id="{D6D67421-B35A-42E3-A3BA-C13CC28CA2B5}"/>
              </a:ext>
            </a:extLst>
          </p:cNvPr>
          <p:cNvSpPr/>
          <p:nvPr/>
        </p:nvSpPr>
        <p:spPr bwMode="auto">
          <a:xfrm>
            <a:off x="3557613" y="4030883"/>
            <a:ext cx="4424028" cy="328953"/>
          </a:xfrm>
          <a:prstGeom prst="lef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3858571" y="5684260"/>
            <a:ext cx="3957622" cy="369332"/>
          </a:xfrm>
          <a:prstGeom prst="rect">
            <a:avLst/>
          </a:prstGeom>
          <a:solidFill>
            <a:srgbClr val="FFC000"/>
          </a:solidFill>
        </p:spPr>
        <p:txBody>
          <a:bodyPr wrap="none">
            <a:spAutoFit/>
          </a:bodyPr>
          <a:lstStyle/>
          <a:p>
            <a:r>
              <a:rPr lang="en-IN" dirty="0"/>
              <a:t>UNIVERSAL FUNCTION APPROXIMATORS</a:t>
            </a:r>
          </a:p>
        </p:txBody>
      </p:sp>
      <p:sp>
        <p:nvSpPr>
          <p:cNvPr id="3" name="Right Brace 2"/>
          <p:cNvSpPr/>
          <p:nvPr/>
        </p:nvSpPr>
        <p:spPr>
          <a:xfrm>
            <a:off x="2835563" y="1952639"/>
            <a:ext cx="397163" cy="321434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8" name="Right Brace 47"/>
          <p:cNvSpPr/>
          <p:nvPr/>
        </p:nvSpPr>
        <p:spPr>
          <a:xfrm rot="10800000">
            <a:off x="8472249" y="1930386"/>
            <a:ext cx="397163" cy="321434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73003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animBg="1"/>
      <p:bldP spid="41" grpId="0" animBg="1"/>
      <p:bldP spid="42" grpId="0" animBg="1"/>
      <p:bldP spid="43" grpId="0" animBg="1"/>
      <p:bldP spid="44" grpId="0" animBg="1"/>
      <p:bldP spid="46" grpId="0" animBg="1"/>
      <p:bldP spid="47" grpId="0" animBg="1"/>
      <p:bldP spid="2" grpId="0" animBg="1"/>
      <p:bldP spid="3" grpId="0" animBg="1"/>
      <p:bldP spid="4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666542474"/>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r>
                        <a:rPr lang="en-IN" sz="800" b="0" dirty="0" smtClean="0">
                          <a:solidFill>
                            <a:srgbClr val="FF0000"/>
                          </a:solidFill>
                          <a:hlinkClick r:id="rId4"/>
                        </a:rPr>
                        <a:t>https://proceedings.neurips.cc/paper/2013/file/9aa42b31882ec039965f3c4923ce901b-Paper.pdf</a:t>
                      </a:r>
                      <a:r>
                        <a:rPr lang="en-IN" sz="800" b="0" dirty="0" smtClean="0">
                          <a:solidFill>
                            <a:srgbClr val="FF0000"/>
                          </a:solidFill>
                        </a:rPr>
                        <a:t> | </a:t>
                      </a:r>
                      <a:r>
                        <a:rPr lang="en-IN" sz="800" b="0" dirty="0" smtClean="0">
                          <a:solidFill>
                            <a:srgbClr val="FF0000"/>
                          </a:solidFill>
                          <a:hlinkClick r:id="rId5"/>
                        </a:rPr>
                        <a:t>https://jalammar.github.io/illustrated-word2vec/</a:t>
                      </a:r>
                      <a:r>
                        <a:rPr lang="en-IN" sz="800" b="0" dirty="0" smtClean="0">
                          <a:solidFill>
                            <a:srgbClr val="FF0000"/>
                          </a:solidFill>
                        </a:rPr>
                        <a:t> |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8" name="TextBox 7"/>
          <p:cNvSpPr txBox="1"/>
          <p:nvPr/>
        </p:nvSpPr>
        <p:spPr>
          <a:xfrm>
            <a:off x="180000" y="828000"/>
            <a:ext cx="3953088"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Word embedding </a:t>
            </a:r>
            <a:r>
              <a:rPr lang="en-IN" sz="2400" dirty="0" smtClean="0"/>
              <a:t>|</a:t>
            </a:r>
            <a:r>
              <a:rPr lang="en-IN" sz="2400" dirty="0" smtClean="0">
                <a:solidFill>
                  <a:srgbClr val="FF0066"/>
                </a:solidFill>
              </a:rPr>
              <a:t> </a:t>
            </a:r>
            <a:r>
              <a:rPr lang="en-IN" sz="2400" dirty="0" smtClean="0">
                <a:solidFill>
                  <a:srgbClr val="0000FF"/>
                </a:solidFill>
              </a:rPr>
              <a:t>word2vec</a:t>
            </a:r>
            <a:r>
              <a:rPr lang="en-IN" sz="2400" dirty="0" smtClean="0"/>
              <a:t>:</a:t>
            </a:r>
            <a:endParaRPr lang="en-IN" sz="2400" dirty="0"/>
          </a:p>
        </p:txBody>
      </p:sp>
      <p:pic>
        <p:nvPicPr>
          <p:cNvPr id="6" name="Picture 5"/>
          <p:cNvPicPr>
            <a:picLocks noChangeAspect="1"/>
          </p:cNvPicPr>
          <p:nvPr/>
        </p:nvPicPr>
        <p:blipFill>
          <a:blip r:embed="rId6"/>
          <a:stretch>
            <a:fillRect/>
          </a:stretch>
        </p:blipFill>
        <p:spPr>
          <a:xfrm>
            <a:off x="2870999" y="1361705"/>
            <a:ext cx="6450001" cy="5011667"/>
          </a:xfrm>
          <a:prstGeom prst="rect">
            <a:avLst/>
          </a:prstGeom>
        </p:spPr>
      </p:pic>
    </p:spTree>
    <p:extLst>
      <p:ext uri="{BB962C8B-B14F-4D97-AF65-F5344CB8AC3E}">
        <p14:creationId xmlns:p14="http://schemas.microsoft.com/office/powerpoint/2010/main" val="1665645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666542474"/>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r>
                        <a:rPr lang="en-IN" sz="800" b="0" dirty="0" smtClean="0">
                          <a:solidFill>
                            <a:srgbClr val="FF0000"/>
                          </a:solidFill>
                          <a:hlinkClick r:id="rId4"/>
                        </a:rPr>
                        <a:t>https://proceedings.neurips.cc/paper/2013/file/9aa42b31882ec039965f3c4923ce901b-Paper.pdf</a:t>
                      </a:r>
                      <a:r>
                        <a:rPr lang="en-IN" sz="800" b="0" dirty="0" smtClean="0">
                          <a:solidFill>
                            <a:srgbClr val="FF0000"/>
                          </a:solidFill>
                        </a:rPr>
                        <a:t> | </a:t>
                      </a:r>
                      <a:r>
                        <a:rPr lang="en-IN" sz="800" b="0" dirty="0" smtClean="0">
                          <a:solidFill>
                            <a:srgbClr val="FF0000"/>
                          </a:solidFill>
                          <a:hlinkClick r:id="rId5"/>
                        </a:rPr>
                        <a:t>https://jalammar.github.io/illustrated-word2vec/</a:t>
                      </a:r>
                      <a:r>
                        <a:rPr lang="en-IN" sz="800" b="0" dirty="0" smtClean="0">
                          <a:solidFill>
                            <a:srgbClr val="FF0000"/>
                          </a:solidFill>
                        </a:rPr>
                        <a:t> |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8" name="TextBox 7"/>
          <p:cNvSpPr txBox="1"/>
          <p:nvPr/>
        </p:nvSpPr>
        <p:spPr>
          <a:xfrm>
            <a:off x="180000" y="828000"/>
            <a:ext cx="3953088"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Word embedding </a:t>
            </a:r>
            <a:r>
              <a:rPr lang="en-IN" sz="2400" dirty="0" smtClean="0"/>
              <a:t>|</a:t>
            </a:r>
            <a:r>
              <a:rPr lang="en-IN" sz="2400" dirty="0" smtClean="0">
                <a:solidFill>
                  <a:srgbClr val="FF0066"/>
                </a:solidFill>
              </a:rPr>
              <a:t> </a:t>
            </a:r>
            <a:r>
              <a:rPr lang="en-IN" sz="2400" dirty="0" smtClean="0">
                <a:solidFill>
                  <a:srgbClr val="0000FF"/>
                </a:solidFill>
              </a:rPr>
              <a:t>word2vec</a:t>
            </a:r>
            <a:r>
              <a:rPr lang="en-IN" sz="2400" dirty="0" smtClean="0"/>
              <a:t>:</a:t>
            </a:r>
            <a:endParaRPr lang="en-IN" sz="2400" dirty="0"/>
          </a:p>
        </p:txBody>
      </p:sp>
      <p:pic>
        <p:nvPicPr>
          <p:cNvPr id="2" name="Picture 1"/>
          <p:cNvPicPr>
            <a:picLocks noChangeAspect="1"/>
          </p:cNvPicPr>
          <p:nvPr/>
        </p:nvPicPr>
        <p:blipFill>
          <a:blip r:embed="rId6"/>
          <a:stretch>
            <a:fillRect/>
          </a:stretch>
        </p:blipFill>
        <p:spPr>
          <a:xfrm>
            <a:off x="2870999" y="1420549"/>
            <a:ext cx="6450001" cy="5024601"/>
          </a:xfrm>
          <a:prstGeom prst="rect">
            <a:avLst/>
          </a:prstGeom>
        </p:spPr>
      </p:pic>
    </p:spTree>
    <p:extLst>
      <p:ext uri="{BB962C8B-B14F-4D97-AF65-F5344CB8AC3E}">
        <p14:creationId xmlns:p14="http://schemas.microsoft.com/office/powerpoint/2010/main" val="21043005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666542474"/>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a:t>
                      </a:r>
                      <a:r>
                        <a:rPr lang="en-IN" sz="800" b="0" dirty="0" smtClean="0">
                          <a:solidFill>
                            <a:srgbClr val="FF0000"/>
                          </a:solidFill>
                          <a:hlinkClick r:id="rId4"/>
                        </a:rPr>
                        <a:t>https://proceedings.neurips.cc/paper/2013/file/9aa42b31882ec039965f3c4923ce901b-Paper.pdf</a:t>
                      </a:r>
                      <a:r>
                        <a:rPr lang="en-IN" sz="800" b="0" dirty="0" smtClean="0">
                          <a:solidFill>
                            <a:srgbClr val="FF0000"/>
                          </a:solidFill>
                        </a:rPr>
                        <a:t> | </a:t>
                      </a:r>
                      <a:r>
                        <a:rPr lang="en-IN" sz="800" b="0" dirty="0" smtClean="0">
                          <a:solidFill>
                            <a:srgbClr val="FF0000"/>
                          </a:solidFill>
                          <a:hlinkClick r:id="rId5"/>
                        </a:rPr>
                        <a:t>https://jalammar.github.io/illustrated-word2vec/</a:t>
                      </a:r>
                      <a:r>
                        <a:rPr lang="en-IN" sz="800" b="0" dirty="0" smtClean="0">
                          <a:solidFill>
                            <a:srgbClr val="FF0000"/>
                          </a:solidFill>
                        </a:rPr>
                        <a:t> | </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8" name="TextBox 7"/>
          <p:cNvSpPr txBox="1"/>
          <p:nvPr/>
        </p:nvSpPr>
        <p:spPr>
          <a:xfrm>
            <a:off x="180000" y="828000"/>
            <a:ext cx="3953088"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Word embedding </a:t>
            </a:r>
            <a:r>
              <a:rPr lang="en-IN" sz="2400" dirty="0" smtClean="0"/>
              <a:t>|</a:t>
            </a:r>
            <a:r>
              <a:rPr lang="en-IN" sz="2400" dirty="0" smtClean="0">
                <a:solidFill>
                  <a:srgbClr val="FF0066"/>
                </a:solidFill>
              </a:rPr>
              <a:t> </a:t>
            </a:r>
            <a:r>
              <a:rPr lang="en-IN" sz="2400" dirty="0" smtClean="0">
                <a:solidFill>
                  <a:srgbClr val="0000FF"/>
                </a:solidFill>
              </a:rPr>
              <a:t>word2vec</a:t>
            </a:r>
            <a:r>
              <a:rPr lang="en-IN" sz="2400" dirty="0" smtClean="0"/>
              <a:t>:</a:t>
            </a:r>
            <a:endParaRPr lang="en-IN" sz="2400" dirty="0"/>
          </a:p>
        </p:txBody>
      </p:sp>
      <p:sp>
        <p:nvSpPr>
          <p:cNvPr id="3" name="Rectangle 2"/>
          <p:cNvSpPr/>
          <p:nvPr/>
        </p:nvSpPr>
        <p:spPr>
          <a:xfrm>
            <a:off x="164840" y="2259449"/>
            <a:ext cx="6096000" cy="2339102"/>
          </a:xfrm>
          <a:prstGeom prst="rect">
            <a:avLst/>
          </a:prstGeom>
        </p:spPr>
        <p:txBody>
          <a:bodyPr>
            <a:spAutoFit/>
          </a:bodyPr>
          <a:lstStyle/>
          <a:p>
            <a:r>
              <a:rPr lang="en-IN" sz="3200" dirty="0" err="1">
                <a:solidFill>
                  <a:srgbClr val="404040"/>
                </a:solidFill>
                <a:latin typeface="Calibri-Light"/>
              </a:rPr>
              <a:t>Embeddings</a:t>
            </a:r>
            <a:r>
              <a:rPr lang="en-IN" sz="3200" dirty="0">
                <a:solidFill>
                  <a:srgbClr val="404040"/>
                </a:solidFill>
                <a:latin typeface="Calibri-Light"/>
              </a:rPr>
              <a:t> reflect cultural bias</a:t>
            </a:r>
          </a:p>
          <a:p>
            <a:r>
              <a:rPr lang="en-IN" sz="2000" dirty="0">
                <a:solidFill>
                  <a:srgbClr val="404040"/>
                </a:solidFill>
                <a:latin typeface="Calibri" panose="020F0502020204030204" pitchFamily="34" charset="0"/>
              </a:rPr>
              <a:t>Ask </a:t>
            </a:r>
            <a:r>
              <a:rPr lang="en-IN" dirty="0">
                <a:solidFill>
                  <a:srgbClr val="404040"/>
                </a:solidFill>
                <a:latin typeface="Calibri" panose="020F0502020204030204" pitchFamily="34" charset="0"/>
              </a:rPr>
              <a:t>“Paris : France :: Tokyo : x”</a:t>
            </a:r>
          </a:p>
          <a:p>
            <a:r>
              <a:rPr lang="en-IN" dirty="0">
                <a:solidFill>
                  <a:srgbClr val="E58412"/>
                </a:solidFill>
                <a:latin typeface="Calibri" panose="020F0502020204030204" pitchFamily="34" charset="0"/>
              </a:rPr>
              <a:t>◦ </a:t>
            </a:r>
            <a:r>
              <a:rPr lang="en-IN" dirty="0">
                <a:solidFill>
                  <a:srgbClr val="404040"/>
                </a:solidFill>
                <a:latin typeface="Calibri" panose="020F0502020204030204" pitchFamily="34" charset="0"/>
              </a:rPr>
              <a:t>x = Japan</a:t>
            </a:r>
          </a:p>
          <a:p>
            <a:r>
              <a:rPr lang="en-US" sz="2000" dirty="0">
                <a:solidFill>
                  <a:srgbClr val="404040"/>
                </a:solidFill>
                <a:latin typeface="Calibri" panose="020F0502020204030204" pitchFamily="34" charset="0"/>
              </a:rPr>
              <a:t>Ask </a:t>
            </a:r>
            <a:r>
              <a:rPr lang="en-US" dirty="0">
                <a:solidFill>
                  <a:srgbClr val="404040"/>
                </a:solidFill>
                <a:latin typeface="Calibri" panose="020F0502020204030204" pitchFamily="34" charset="0"/>
              </a:rPr>
              <a:t>“father : doctor :: mother : x”</a:t>
            </a:r>
          </a:p>
          <a:p>
            <a:r>
              <a:rPr lang="en-IN" dirty="0">
                <a:solidFill>
                  <a:srgbClr val="E58412"/>
                </a:solidFill>
                <a:latin typeface="Calibri" panose="020F0502020204030204" pitchFamily="34" charset="0"/>
              </a:rPr>
              <a:t>◦ </a:t>
            </a:r>
            <a:r>
              <a:rPr lang="en-IN" dirty="0">
                <a:solidFill>
                  <a:srgbClr val="404040"/>
                </a:solidFill>
                <a:latin typeface="Calibri" panose="020F0502020204030204" pitchFamily="34" charset="0"/>
              </a:rPr>
              <a:t>x = nurse</a:t>
            </a:r>
          </a:p>
          <a:p>
            <a:r>
              <a:rPr lang="en-US" sz="2000" dirty="0">
                <a:solidFill>
                  <a:srgbClr val="404040"/>
                </a:solidFill>
                <a:latin typeface="Calibri" panose="020F0502020204030204" pitchFamily="34" charset="0"/>
              </a:rPr>
              <a:t>Ask “man : computer programmer :: woman : x”</a:t>
            </a:r>
          </a:p>
          <a:p>
            <a:r>
              <a:rPr lang="en-IN" dirty="0">
                <a:solidFill>
                  <a:srgbClr val="E58412"/>
                </a:solidFill>
                <a:latin typeface="Calibri" panose="020F0502020204030204" pitchFamily="34" charset="0"/>
              </a:rPr>
              <a:t>◦ </a:t>
            </a:r>
            <a:r>
              <a:rPr lang="en-IN" dirty="0">
                <a:solidFill>
                  <a:srgbClr val="404040"/>
                </a:solidFill>
                <a:latin typeface="Calibri" panose="020F0502020204030204" pitchFamily="34" charset="0"/>
              </a:rPr>
              <a:t>x = homemaker</a:t>
            </a:r>
            <a:endParaRPr lang="en-IN" dirty="0"/>
          </a:p>
        </p:txBody>
      </p:sp>
      <p:sp>
        <p:nvSpPr>
          <p:cNvPr id="4" name="Rectangle 3"/>
          <p:cNvSpPr/>
          <p:nvPr/>
        </p:nvSpPr>
        <p:spPr>
          <a:xfrm>
            <a:off x="2908040" y="5194518"/>
            <a:ext cx="6096000" cy="646331"/>
          </a:xfrm>
          <a:prstGeom prst="rect">
            <a:avLst/>
          </a:prstGeom>
          <a:solidFill>
            <a:srgbClr val="FFC000"/>
          </a:solidFill>
        </p:spPr>
        <p:txBody>
          <a:bodyPr>
            <a:spAutoFit/>
          </a:bodyPr>
          <a:lstStyle/>
          <a:p>
            <a:pPr algn="ctr"/>
            <a:r>
              <a:rPr lang="en-US" dirty="0">
                <a:latin typeface="HelveticaNeue-Light"/>
              </a:rPr>
              <a:t>huge concern for NLP systems deployed in</a:t>
            </a:r>
          </a:p>
          <a:p>
            <a:pPr algn="ctr"/>
            <a:r>
              <a:rPr lang="en-US" dirty="0">
                <a:latin typeface="HelveticaNeue-Light"/>
              </a:rPr>
              <a:t>the real world that use </a:t>
            </a:r>
            <a:r>
              <a:rPr lang="en-US" dirty="0" err="1">
                <a:latin typeface="HelveticaNeue-Light"/>
              </a:rPr>
              <a:t>embeddings</a:t>
            </a:r>
            <a:r>
              <a:rPr lang="en-US" dirty="0">
                <a:latin typeface="HelveticaNeue-Light"/>
              </a:rPr>
              <a:t>!</a:t>
            </a:r>
            <a:endParaRPr lang="en-IN" dirty="0"/>
          </a:p>
        </p:txBody>
      </p:sp>
      <p:pic>
        <p:nvPicPr>
          <p:cNvPr id="17" name="Picture 16"/>
          <p:cNvPicPr>
            <a:picLocks noChangeAspect="1"/>
          </p:cNvPicPr>
          <p:nvPr/>
        </p:nvPicPr>
        <p:blipFill>
          <a:blip r:embed="rId6"/>
          <a:stretch>
            <a:fillRect/>
          </a:stretch>
        </p:blipFill>
        <p:spPr>
          <a:xfrm>
            <a:off x="7361410" y="614659"/>
            <a:ext cx="3247495" cy="4519755"/>
          </a:xfrm>
          <a:prstGeom prst="rect">
            <a:avLst/>
          </a:prstGeom>
        </p:spPr>
      </p:pic>
    </p:spTree>
    <p:extLst>
      <p:ext uri="{BB962C8B-B14F-4D97-AF65-F5344CB8AC3E}">
        <p14:creationId xmlns:p14="http://schemas.microsoft.com/office/powerpoint/2010/main" val="31248297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914070755"/>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https://github.com/ecsplendid/deep-learning-sequences-talk/blob/master/talk.pdf</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8" name="TextBox 7"/>
          <p:cNvSpPr txBox="1"/>
          <p:nvPr/>
        </p:nvSpPr>
        <p:spPr>
          <a:xfrm>
            <a:off x="180000" y="828000"/>
            <a:ext cx="2752998" cy="461665"/>
          </a:xfrm>
          <a:prstGeom prst="rect">
            <a:avLst/>
          </a:prstGeom>
          <a:solidFill>
            <a:schemeClr val="accent2">
              <a:lumMod val="20000"/>
              <a:lumOff val="80000"/>
            </a:schemeClr>
          </a:solidFill>
        </p:spPr>
        <p:txBody>
          <a:bodyPr wrap="none" rtlCol="0">
            <a:spAutoFit/>
          </a:bodyPr>
          <a:lstStyle/>
          <a:p>
            <a:r>
              <a:rPr lang="en-IN" sz="2400" dirty="0" smtClean="0">
                <a:solidFill>
                  <a:srgbClr val="FF0066"/>
                </a:solidFill>
              </a:rPr>
              <a:t>What is a sequence?</a:t>
            </a:r>
            <a:endParaRPr lang="en-IN" sz="2400" dirty="0">
              <a:solidFill>
                <a:srgbClr val="FF0066"/>
              </a:solidFill>
            </a:endParaRPr>
          </a:p>
        </p:txBody>
      </p:sp>
    </p:spTree>
    <p:extLst>
      <p:ext uri="{BB962C8B-B14F-4D97-AF65-F5344CB8AC3E}">
        <p14:creationId xmlns:p14="http://schemas.microsoft.com/office/powerpoint/2010/main" val="2883756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703806189"/>
              </p:ext>
            </p:extLst>
          </p:nvPr>
        </p:nvGraphicFramePr>
        <p:xfrm>
          <a:off x="1047988" y="43700"/>
          <a:ext cx="11033766" cy="370840"/>
        </p:xfrm>
        <a:graphic>
          <a:graphicData uri="http://schemas.openxmlformats.org/drawingml/2006/table">
            <a:tbl>
              <a:tblPr firstRow="1" bandRow="1">
                <a:tableStyleId>{0E3FDE45-AF77-4B5C-9715-49D594BDF05E}</a:tableStyleId>
              </a:tblPr>
              <a:tblGrid>
                <a:gridCol w="2629067"/>
                <a:gridCol w="3656618"/>
                <a:gridCol w="4748081"/>
              </a:tblGrid>
              <a:tr h="370840">
                <a:tc>
                  <a:txBody>
                    <a:bodyPr/>
                    <a:lstStyle/>
                    <a:p>
                      <a:r>
                        <a:rPr lang="en-IN" dirty="0" smtClean="0">
                          <a:solidFill>
                            <a:schemeClr val="accent5"/>
                          </a:solidFill>
                        </a:rPr>
                        <a:t>Digital Signal Processing</a:t>
                      </a:r>
                      <a:endParaRPr lang="en-IN" dirty="0">
                        <a:solidFill>
                          <a:schemeClr val="accent5"/>
                        </a:solidFill>
                      </a:endParaRPr>
                    </a:p>
                  </a:txBody>
                  <a:tcPr/>
                </a:tc>
                <a:tc>
                  <a:txBody>
                    <a:bodyPr/>
                    <a:lstStyle/>
                    <a:p>
                      <a:r>
                        <a:rPr lang="en-IN" dirty="0" smtClean="0">
                          <a:solidFill>
                            <a:schemeClr val="accent2"/>
                          </a:solidFill>
                        </a:rPr>
                        <a:t>Unit V – </a:t>
                      </a:r>
                      <a:r>
                        <a:rPr lang="en-IN" dirty="0" err="1" smtClean="0">
                          <a:solidFill>
                            <a:schemeClr val="accent2"/>
                          </a:solidFill>
                        </a:rPr>
                        <a:t>Multirate</a:t>
                      </a:r>
                      <a:r>
                        <a:rPr lang="en-IN" baseline="0" dirty="0" smtClean="0">
                          <a:solidFill>
                            <a:schemeClr val="accent2"/>
                          </a:solidFill>
                        </a:rPr>
                        <a:t> Signal Processing</a:t>
                      </a:r>
                      <a:endParaRPr lang="en-IN" dirty="0">
                        <a:solidFill>
                          <a:schemeClr val="accent2"/>
                        </a:solidFill>
                      </a:endParaRPr>
                    </a:p>
                  </a:txBody>
                  <a:tcPr/>
                </a:tc>
                <a:tc>
                  <a:txBody>
                    <a:bodyPr/>
                    <a:lstStyle/>
                    <a:p>
                      <a:r>
                        <a:rPr lang="en-IN" dirty="0" smtClean="0">
                          <a:solidFill>
                            <a:schemeClr val="accent6"/>
                          </a:solidFill>
                        </a:rPr>
                        <a:t>Lec54 – </a:t>
                      </a:r>
                      <a:r>
                        <a:rPr kumimoji="0" lang="en-US" sz="1400" b="1" i="0" u="none" strike="noStrike" kern="1200" cap="none" spc="0" normalizeH="0" baseline="0" noProof="0" dirty="0" smtClean="0">
                          <a:ln>
                            <a:noFill/>
                          </a:ln>
                          <a:solidFill>
                            <a:srgbClr val="70AD47"/>
                          </a:solidFill>
                          <a:effectLst/>
                          <a:uLnTx/>
                          <a:uFillTx/>
                          <a:latin typeface="+mn-lt"/>
                          <a:ea typeface="+mn-ea"/>
                          <a:cs typeface="+mn-cs"/>
                        </a:rPr>
                        <a:t>Sampling Rate Reduction by an Integer Factor</a:t>
                      </a:r>
                      <a:endParaRPr lang="en-IN" dirty="0" smtClean="0">
                        <a:solidFill>
                          <a:schemeClr val="accent6"/>
                        </a:solidFill>
                      </a:endParaRPr>
                    </a:p>
                  </a:txBody>
                  <a:tcPr/>
                </a:tc>
              </a:tr>
            </a:tbl>
          </a:graphicData>
        </a:graphic>
      </p:graphicFrame>
      <p:graphicFrame>
        <p:nvGraphicFramePr>
          <p:cNvPr id="19" name="Table 18"/>
          <p:cNvGraphicFramePr>
            <a:graphicFrameLocks noGrp="1"/>
          </p:cNvGraphicFramePr>
          <p:nvPr>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dirty="0" smtClean="0">
                          <a:solidFill>
                            <a:srgbClr val="FF0000"/>
                          </a:solidFill>
                        </a:rPr>
                        <a:t>* My notes</a:t>
                      </a:r>
                      <a:endParaRPr lang="en-IN" sz="800" dirty="0">
                        <a:solidFill>
                          <a:srgbClr val="FF0000"/>
                        </a:solidFill>
                      </a:endParaRP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760162085"/>
              </p:ext>
            </p:extLst>
          </p:nvPr>
        </p:nvGraphicFramePr>
        <p:xfrm>
          <a:off x="1047988" y="412007"/>
          <a:ext cx="11033766" cy="370840"/>
        </p:xfrm>
        <a:graphic>
          <a:graphicData uri="http://schemas.openxmlformats.org/drawingml/2006/table">
            <a:tbl>
              <a:tblPr firstRow="1" bandRow="1">
                <a:tableStyleId>{0E3FDE45-AF77-4B5C-9715-49D594BDF05E}</a:tableStyleId>
              </a:tblPr>
              <a:tblGrid>
                <a:gridCol w="3402092"/>
                <a:gridCol w="7631674"/>
              </a:tblGrid>
              <a:tr h="370840">
                <a:tc>
                  <a:txBody>
                    <a:bodyPr/>
                    <a:lstStyle/>
                    <a:p>
                      <a:pPr algn="l"/>
                      <a:r>
                        <a:rPr lang="en-IN" sz="1800" dirty="0" smtClean="0">
                          <a:solidFill>
                            <a:srgbClr val="FF0000"/>
                          </a:solidFill>
                        </a:rPr>
                        <a:t>Introduction</a:t>
                      </a:r>
                      <a:endParaRPr lang="en-IN" sz="1800" dirty="0">
                        <a:solidFill>
                          <a:srgbClr val="FF0000"/>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3" name="Rectangle 2"/>
          <p:cNvSpPr/>
          <p:nvPr/>
        </p:nvSpPr>
        <p:spPr>
          <a:xfrm>
            <a:off x="54864" y="916161"/>
            <a:ext cx="7813964" cy="461665"/>
          </a:xfrm>
          <a:prstGeom prst="rect">
            <a:avLst/>
          </a:prstGeom>
          <a:solidFill>
            <a:schemeClr val="accent2">
              <a:lumMod val="20000"/>
              <a:lumOff val="80000"/>
            </a:schemeClr>
          </a:solidFill>
        </p:spPr>
        <p:txBody>
          <a:bodyPr wrap="square">
            <a:spAutoFit/>
          </a:bodyPr>
          <a:lstStyle/>
          <a:p>
            <a:pPr algn="just"/>
            <a:r>
              <a:rPr lang="en-US" sz="2400" dirty="0" smtClean="0">
                <a:latin typeface="Times-Bold"/>
              </a:rPr>
              <a:t>References</a:t>
            </a:r>
            <a:endParaRPr lang="en-IN" sz="2400" dirty="0"/>
          </a:p>
        </p:txBody>
      </p:sp>
      <p:sp>
        <p:nvSpPr>
          <p:cNvPr id="2" name="TextBox 1"/>
          <p:cNvSpPr txBox="1"/>
          <p:nvPr/>
        </p:nvSpPr>
        <p:spPr>
          <a:xfrm>
            <a:off x="347195" y="1427242"/>
            <a:ext cx="6898555" cy="646331"/>
          </a:xfrm>
          <a:prstGeom prst="rect">
            <a:avLst/>
          </a:prstGeom>
          <a:noFill/>
        </p:spPr>
        <p:txBody>
          <a:bodyPr wrap="none" rtlCol="0">
            <a:spAutoFit/>
          </a:bodyPr>
          <a:lstStyle/>
          <a:p>
            <a:pPr marL="342900" indent="-342900">
              <a:buFont typeface="+mj-lt"/>
              <a:buAutoNum type="arabicPeriod"/>
            </a:pPr>
            <a:r>
              <a:rPr lang="en-IN" sz="1200" dirty="0">
                <a:hlinkClick r:id="rId4"/>
              </a:rPr>
              <a:t>https://</a:t>
            </a:r>
            <a:r>
              <a:rPr lang="en-IN" sz="1200" dirty="0" smtClean="0">
                <a:hlinkClick r:id="rId4"/>
              </a:rPr>
              <a:t>www.youtube.com/watch?v=ZmCzrPVzDQI&amp;ab_channel=MachineLearningDojowithTimScarfe</a:t>
            </a:r>
            <a:r>
              <a:rPr lang="en-IN" sz="1200" dirty="0" smtClean="0"/>
              <a:t> </a:t>
            </a:r>
          </a:p>
          <a:p>
            <a:pPr marL="342900" indent="-342900">
              <a:buFont typeface="+mj-lt"/>
              <a:buAutoNum type="arabicPeriod"/>
            </a:pPr>
            <a:r>
              <a:rPr lang="en-IN" sz="1200" dirty="0" err="1" smtClean="0"/>
              <a:t>Dsa</a:t>
            </a:r>
            <a:endParaRPr lang="en-IN" sz="1200" dirty="0" smtClean="0"/>
          </a:p>
          <a:p>
            <a:pPr marL="342900" indent="-342900">
              <a:buFont typeface="+mj-lt"/>
              <a:buAutoNum type="arabicPeriod"/>
            </a:pPr>
            <a:endParaRPr lang="en-IN" sz="1200" dirty="0"/>
          </a:p>
        </p:txBody>
      </p:sp>
    </p:spTree>
    <p:extLst>
      <p:ext uri="{BB962C8B-B14F-4D97-AF65-F5344CB8AC3E}">
        <p14:creationId xmlns:p14="http://schemas.microsoft.com/office/powerpoint/2010/main" val="29242245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294753429"/>
              </p:ext>
            </p:extLst>
          </p:nvPr>
        </p:nvGraphicFramePr>
        <p:xfrm>
          <a:off x="1047988" y="43700"/>
          <a:ext cx="11033766" cy="370840"/>
        </p:xfrm>
        <a:graphic>
          <a:graphicData uri="http://schemas.openxmlformats.org/drawingml/2006/table">
            <a:tbl>
              <a:tblPr firstRow="1" bandRow="1">
                <a:tableStyleId>{0E3FDE45-AF77-4B5C-9715-49D594BDF05E}</a:tableStyleId>
              </a:tblPr>
              <a:tblGrid>
                <a:gridCol w="2629067"/>
                <a:gridCol w="3656618"/>
                <a:gridCol w="4748081"/>
              </a:tblGrid>
              <a:tr h="370840">
                <a:tc>
                  <a:txBody>
                    <a:bodyPr/>
                    <a:lstStyle/>
                    <a:p>
                      <a:r>
                        <a:rPr lang="en-IN" dirty="0" smtClean="0">
                          <a:solidFill>
                            <a:schemeClr val="accent5"/>
                          </a:solidFill>
                        </a:rPr>
                        <a:t>Digital Signal Processing</a:t>
                      </a:r>
                      <a:endParaRPr lang="en-IN" dirty="0">
                        <a:solidFill>
                          <a:schemeClr val="accent5"/>
                        </a:solidFill>
                      </a:endParaRPr>
                    </a:p>
                  </a:txBody>
                  <a:tcPr/>
                </a:tc>
                <a:tc>
                  <a:txBody>
                    <a:bodyPr/>
                    <a:lstStyle/>
                    <a:p>
                      <a:r>
                        <a:rPr lang="en-IN" dirty="0" smtClean="0">
                          <a:solidFill>
                            <a:schemeClr val="accent2"/>
                          </a:solidFill>
                        </a:rPr>
                        <a:t>Unit V – </a:t>
                      </a:r>
                      <a:r>
                        <a:rPr lang="en-IN" dirty="0" err="1" smtClean="0">
                          <a:solidFill>
                            <a:schemeClr val="accent2"/>
                          </a:solidFill>
                        </a:rPr>
                        <a:t>Multirate</a:t>
                      </a:r>
                      <a:r>
                        <a:rPr lang="en-IN" baseline="0" dirty="0" smtClean="0">
                          <a:solidFill>
                            <a:schemeClr val="accent2"/>
                          </a:solidFill>
                        </a:rPr>
                        <a:t> Signal Processing</a:t>
                      </a:r>
                      <a:endParaRPr lang="en-IN" dirty="0">
                        <a:solidFill>
                          <a:schemeClr val="accent2"/>
                        </a:solidFill>
                      </a:endParaRPr>
                    </a:p>
                  </a:txBody>
                  <a:tcPr/>
                </a:tc>
                <a:tc>
                  <a:txBody>
                    <a:bodyPr/>
                    <a:lstStyle/>
                    <a:p>
                      <a:r>
                        <a:rPr lang="en-IN" dirty="0" smtClean="0">
                          <a:solidFill>
                            <a:schemeClr val="accent6"/>
                          </a:solidFill>
                        </a:rPr>
                        <a:t>Lec54 – </a:t>
                      </a:r>
                      <a:r>
                        <a:rPr kumimoji="0" lang="en-US" sz="1400" b="1" i="0" u="none" strike="noStrike" kern="1200" cap="none" spc="0" normalizeH="0" baseline="0" noProof="0" dirty="0" smtClean="0">
                          <a:ln>
                            <a:noFill/>
                          </a:ln>
                          <a:solidFill>
                            <a:srgbClr val="70AD47"/>
                          </a:solidFill>
                          <a:effectLst/>
                          <a:uLnTx/>
                          <a:uFillTx/>
                          <a:latin typeface="+mn-lt"/>
                          <a:ea typeface="+mn-ea"/>
                          <a:cs typeface="+mn-cs"/>
                        </a:rPr>
                        <a:t>Sampling Rate Reduction by an Integer Factor</a:t>
                      </a:r>
                      <a:endParaRPr lang="en-IN" dirty="0" smtClean="0">
                        <a:solidFill>
                          <a:schemeClr val="accent6"/>
                        </a:solidFill>
                      </a:endParaRPr>
                    </a:p>
                  </a:txBody>
                  <a:tcPr/>
                </a:tc>
              </a:tr>
            </a:tbl>
          </a:graphicData>
        </a:graphic>
      </p:graphicFrame>
      <p:graphicFrame>
        <p:nvGraphicFramePr>
          <p:cNvPr id="19" name="Table 18"/>
          <p:cNvGraphicFramePr>
            <a:graphicFrameLocks noGrp="1"/>
          </p:cNvGraphicFramePr>
          <p:nvPr>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dirty="0" smtClean="0">
                          <a:solidFill>
                            <a:srgbClr val="FF0000"/>
                          </a:solidFill>
                        </a:rPr>
                        <a:t>* My notes</a:t>
                      </a:r>
                      <a:endParaRPr lang="en-IN" sz="800" dirty="0">
                        <a:solidFill>
                          <a:srgbClr val="FF0000"/>
                        </a:solidFill>
                      </a:endParaRPr>
                    </a:p>
                  </a:txBody>
                  <a:tcPr/>
                </a:tc>
              </a:tr>
            </a:tbl>
          </a:graphicData>
        </a:graphic>
      </p:graphicFrame>
      <p:graphicFrame>
        <p:nvGraphicFramePr>
          <p:cNvPr id="16" name="Table 15"/>
          <p:cNvGraphicFramePr>
            <a:graphicFrameLocks noGrp="1"/>
          </p:cNvGraphicFramePr>
          <p:nvPr>
            <p:extLst/>
          </p:nvPr>
        </p:nvGraphicFramePr>
        <p:xfrm>
          <a:off x="1047988" y="412007"/>
          <a:ext cx="11033766" cy="370840"/>
        </p:xfrm>
        <a:graphic>
          <a:graphicData uri="http://schemas.openxmlformats.org/drawingml/2006/table">
            <a:tbl>
              <a:tblPr firstRow="1" bandRow="1">
                <a:tableStyleId>{0E3FDE45-AF77-4B5C-9715-49D594BDF05E}</a:tableStyleId>
              </a:tblPr>
              <a:tblGrid>
                <a:gridCol w="3402092"/>
                <a:gridCol w="7631674"/>
              </a:tblGrid>
              <a:tr h="370840">
                <a:tc>
                  <a:txBody>
                    <a:bodyPr/>
                    <a:lstStyle/>
                    <a:p>
                      <a:pPr algn="l"/>
                      <a:r>
                        <a:rPr lang="en-IN" sz="1800" dirty="0" smtClean="0">
                          <a:solidFill>
                            <a:srgbClr val="FF0000"/>
                          </a:solidFill>
                        </a:rPr>
                        <a:t>D</a:t>
                      </a:r>
                      <a:endParaRPr lang="en-IN" sz="1800" dirty="0">
                        <a:solidFill>
                          <a:srgbClr val="FF0000"/>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9" name="Rectangle 8"/>
          <p:cNvSpPr/>
          <p:nvPr/>
        </p:nvSpPr>
        <p:spPr>
          <a:xfrm>
            <a:off x="1124932" y="2690336"/>
            <a:ext cx="9942136" cy="461665"/>
          </a:xfrm>
          <a:prstGeom prst="rect">
            <a:avLst/>
          </a:prstGeom>
        </p:spPr>
        <p:txBody>
          <a:bodyPr wrap="square">
            <a:spAutoFit/>
          </a:bodyPr>
          <a:lstStyle/>
          <a:p>
            <a:pPr algn="ctr"/>
            <a:r>
              <a:rPr lang="en-US" sz="2400" dirty="0" smtClean="0">
                <a:solidFill>
                  <a:schemeClr val="accent5"/>
                </a:solidFill>
              </a:rPr>
              <a:t>Next Lecture follows…</a:t>
            </a:r>
            <a:endParaRPr lang="en-IN" sz="2400" dirty="0">
              <a:solidFill>
                <a:schemeClr val="accent5"/>
              </a:solidFill>
            </a:endParaRPr>
          </a:p>
        </p:txBody>
      </p:sp>
    </p:spTree>
    <p:extLst>
      <p:ext uri="{BB962C8B-B14F-4D97-AF65-F5344CB8AC3E}">
        <p14:creationId xmlns:p14="http://schemas.microsoft.com/office/powerpoint/2010/main" val="2140669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261082044"/>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https://github.com/ecsplendid/deep-learning-sequences-talk/blob/master/talk.pdf</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8" name="TextBox 7">
            <a:extLst>
              <a:ext uri="{FF2B5EF4-FFF2-40B4-BE49-F238E27FC236}">
                <a16:creationId xmlns:a16="http://schemas.microsoft.com/office/drawing/2014/main" xmlns="" id="{80ABD35C-F0DC-40F9-8FC4-626D7A8EF3C8}"/>
              </a:ext>
            </a:extLst>
          </p:cNvPr>
          <p:cNvSpPr txBox="1"/>
          <p:nvPr/>
        </p:nvSpPr>
        <p:spPr>
          <a:xfrm>
            <a:off x="168484" y="799284"/>
            <a:ext cx="11614543" cy="1778949"/>
          </a:xfrm>
          <a:prstGeom prst="rect">
            <a:avLst/>
          </a:prstGeom>
          <a:noFill/>
        </p:spPr>
        <p:txBody>
          <a:bodyPr wrap="square" lIns="182880" tIns="146304" rIns="182880" bIns="146304" rtlCol="0">
            <a:spAutoFit/>
          </a:bodyPr>
          <a:lstStyle/>
          <a:p>
            <a:pPr marR="0" lvl="0" algn="l" defTabSz="914400" rtl="0" eaLnBrk="1" fontAlgn="auto" latinLnBrk="0" hangingPunct="1">
              <a:lnSpc>
                <a:spcPct val="90000"/>
              </a:lnSpc>
              <a:spcBef>
                <a:spcPts val="0"/>
              </a:spcBef>
              <a:spcAft>
                <a:spcPts val="600"/>
              </a:spcAft>
              <a:buClrTx/>
              <a:buSzTx/>
              <a:tabLst/>
              <a:defRPr/>
            </a:pPr>
            <a:r>
              <a:rPr kumimoji="0" lang="en-GB" sz="2400" b="0" i="0" u="none" strike="noStrike" kern="1200" cap="none" spc="0" normalizeH="0" baseline="0" noProof="0" dirty="0">
                <a:ln>
                  <a:noFill/>
                </a:ln>
                <a:effectLst/>
                <a:uLnTx/>
                <a:uFillTx/>
                <a:latin typeface="Eurostile LT Std Condensed"/>
                <a:ea typeface="+mn-ea"/>
                <a:cs typeface="+mn-cs"/>
              </a:rPr>
              <a:t>Unlike other algorithms, NNs can natively encode useful and obvious relationships in the data domain</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effectLst/>
                <a:uLnTx/>
                <a:uFillTx/>
                <a:latin typeface="Eurostile LT Std Condensed"/>
                <a:ea typeface="+mn-ea"/>
                <a:cs typeface="+mn-cs"/>
              </a:rPr>
              <a:t>Local spatial dependencies (vision)</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effectLst/>
                <a:uLnTx/>
                <a:uFillTx/>
                <a:latin typeface="Eurostile LT Std Condensed"/>
                <a:ea typeface="+mn-ea"/>
                <a:cs typeface="+mn-cs"/>
              </a:rPr>
              <a:t>Time dependencies (language, speech)</a:t>
            </a:r>
          </a:p>
        </p:txBody>
      </p:sp>
      <p:pic>
        <p:nvPicPr>
          <p:cNvPr id="9" name="Picture 2" descr="Image result for convolutional neural network">
            <a:extLst>
              <a:ext uri="{FF2B5EF4-FFF2-40B4-BE49-F238E27FC236}">
                <a16:creationId xmlns:a16="http://schemas.microsoft.com/office/drawing/2014/main" xmlns="" id="{F6C38E44-81CA-49E3-B76F-A619BAB1A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30" y="2830108"/>
            <a:ext cx="5329338" cy="33328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An unrolled recurrent neural network.">
            <a:extLst>
              <a:ext uri="{FF2B5EF4-FFF2-40B4-BE49-F238E27FC236}">
                <a16:creationId xmlns:a16="http://schemas.microsoft.com/office/drawing/2014/main" xmlns="" id="{89247E7F-3AF8-4BFE-8CD1-10F98D1F01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5489" y="3533464"/>
            <a:ext cx="4109049" cy="10796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D6B3CD12-37FF-450E-86AA-6ADD53D888A5}"/>
              </a:ext>
            </a:extLst>
          </p:cNvPr>
          <p:cNvSpPr txBox="1"/>
          <p:nvPr/>
        </p:nvSpPr>
        <p:spPr>
          <a:xfrm>
            <a:off x="6937125" y="2404061"/>
            <a:ext cx="4252832"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00FF"/>
                </a:solidFill>
                <a:effectLst/>
                <a:uLnTx/>
                <a:uFillTx/>
                <a:latin typeface="Eurostile LT Std Condensed"/>
                <a:ea typeface="+mn-ea"/>
                <a:cs typeface="+mn-cs"/>
              </a:rPr>
              <a:t>Recurrent Neural Networks</a:t>
            </a:r>
          </a:p>
        </p:txBody>
      </p:sp>
      <p:sp>
        <p:nvSpPr>
          <p:cNvPr id="17" name="TextBox 16">
            <a:extLst>
              <a:ext uri="{FF2B5EF4-FFF2-40B4-BE49-F238E27FC236}">
                <a16:creationId xmlns:a16="http://schemas.microsoft.com/office/drawing/2014/main" xmlns="" id="{5AF7114A-D918-4DF4-85E3-3D465E971218}"/>
              </a:ext>
            </a:extLst>
          </p:cNvPr>
          <p:cNvSpPr txBox="1"/>
          <p:nvPr/>
        </p:nvSpPr>
        <p:spPr>
          <a:xfrm>
            <a:off x="0" y="2399177"/>
            <a:ext cx="4252832"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00FF"/>
                </a:solidFill>
                <a:effectLst/>
                <a:uLnTx/>
                <a:uFillTx/>
                <a:latin typeface="Eurostile LT Std Condensed"/>
                <a:ea typeface="+mn-ea"/>
                <a:cs typeface="+mn-cs"/>
              </a:rPr>
              <a:t>Convolutional Neural Networks</a:t>
            </a:r>
          </a:p>
        </p:txBody>
      </p:sp>
      <p:sp>
        <p:nvSpPr>
          <p:cNvPr id="2" name="Rectangle 1"/>
          <p:cNvSpPr/>
          <p:nvPr/>
        </p:nvSpPr>
        <p:spPr>
          <a:xfrm>
            <a:off x="4334152" y="6160162"/>
            <a:ext cx="3283206" cy="369332"/>
          </a:xfrm>
          <a:prstGeom prst="rect">
            <a:avLst/>
          </a:prstGeom>
          <a:solidFill>
            <a:srgbClr val="FFC000"/>
          </a:solidFill>
        </p:spPr>
        <p:txBody>
          <a:bodyPr wrap="none">
            <a:spAutoFit/>
          </a:bodyPr>
          <a:lstStyle/>
          <a:p>
            <a:r>
              <a:rPr lang="en-IN" dirty="0"/>
              <a:t>NATIVE DATA-DOMAIN FEATURES</a:t>
            </a:r>
          </a:p>
        </p:txBody>
      </p:sp>
    </p:spTree>
    <p:extLst>
      <p:ext uri="{BB962C8B-B14F-4D97-AF65-F5344CB8AC3E}">
        <p14:creationId xmlns:p14="http://schemas.microsoft.com/office/powerpoint/2010/main" val="328342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464904694"/>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 https://github.com/ecsplendid/deep-learning-sequences-talk/blob/master/talk.pdf</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8" name="TextBox 7">
            <a:extLst>
              <a:ext uri="{FF2B5EF4-FFF2-40B4-BE49-F238E27FC236}">
                <a16:creationId xmlns:a16="http://schemas.microsoft.com/office/drawing/2014/main" xmlns="" id="{80ABD35C-F0DC-40F9-8FC4-626D7A8EF3C8}"/>
              </a:ext>
            </a:extLst>
          </p:cNvPr>
          <p:cNvSpPr txBox="1"/>
          <p:nvPr/>
        </p:nvSpPr>
        <p:spPr>
          <a:xfrm>
            <a:off x="415201" y="2432639"/>
            <a:ext cx="7622438" cy="226523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effectLst/>
                <a:uLnTx/>
                <a:uFillTx/>
                <a:latin typeface="Eurostile LT Std Condensed"/>
                <a:ea typeface="+mn-ea"/>
                <a:cs typeface="+mn-cs"/>
              </a:rPr>
              <a:t>Composability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effectLst/>
                <a:uLnTx/>
                <a:uFillTx/>
                <a:latin typeface="Eurostile LT Std Condensed"/>
                <a:ea typeface="+mn-ea"/>
                <a:cs typeface="+mn-cs"/>
              </a:rPr>
              <a:t>Deep Learning research is very applied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GB" sz="2400" dirty="0">
                <a:latin typeface="Eurostile LT Std Condensed"/>
              </a:rPr>
              <a:t>Accessibility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effectLst/>
                <a:uLnTx/>
                <a:uFillTx/>
                <a:latin typeface="Eurostile LT Std Condensed"/>
                <a:ea typeface="+mn-ea"/>
                <a:cs typeface="+mn-cs"/>
              </a:rPr>
              <a:t>Software analogy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2400" b="0" i="0" u="none" strike="noStrike" kern="1200" cap="none" spc="0" normalizeH="0" baseline="0" noProof="0" dirty="0">
              <a:ln>
                <a:noFill/>
              </a:ln>
              <a:effectLst/>
              <a:uLnTx/>
              <a:uFillTx/>
              <a:latin typeface="Eurostile LT Std Condensed"/>
              <a:ea typeface="+mn-ea"/>
              <a:cs typeface="+mn-cs"/>
            </a:endParaRPr>
          </a:p>
        </p:txBody>
      </p:sp>
      <p:pic>
        <p:nvPicPr>
          <p:cNvPr id="9" name="Picture 2" descr="Image result for lego blocks">
            <a:extLst>
              <a:ext uri="{FF2B5EF4-FFF2-40B4-BE49-F238E27FC236}">
                <a16:creationId xmlns:a16="http://schemas.microsoft.com/office/drawing/2014/main" xmlns="" id="{69E264EF-5192-4A37-9B37-6A0D11AF4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472" y="1758123"/>
            <a:ext cx="4160308" cy="361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043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736059079"/>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*08_natural_language_processing_in_tensorflow.ppt</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10" name="TextBox 9"/>
          <p:cNvSpPr txBox="1"/>
          <p:nvPr/>
        </p:nvSpPr>
        <p:spPr>
          <a:xfrm>
            <a:off x="180000" y="828000"/>
            <a:ext cx="6482057"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Sequence: </a:t>
            </a:r>
            <a:r>
              <a:rPr lang="en-IN" sz="2400" dirty="0" smtClean="0">
                <a:solidFill>
                  <a:srgbClr val="0000FF"/>
                </a:solidFill>
              </a:rPr>
              <a:t>Example Sequence modelling </a:t>
            </a:r>
            <a:r>
              <a:rPr lang="en-IN" sz="2400" dirty="0">
                <a:solidFill>
                  <a:srgbClr val="0000FF"/>
                </a:solidFill>
              </a:rPr>
              <a:t>problems</a:t>
            </a:r>
          </a:p>
        </p:txBody>
      </p:sp>
      <p:pic>
        <p:nvPicPr>
          <p:cNvPr id="8" name="Picture 7"/>
          <p:cNvPicPr>
            <a:picLocks noChangeAspect="1"/>
          </p:cNvPicPr>
          <p:nvPr/>
        </p:nvPicPr>
        <p:blipFill>
          <a:blip r:embed="rId4"/>
          <a:stretch>
            <a:fillRect/>
          </a:stretch>
        </p:blipFill>
        <p:spPr>
          <a:xfrm>
            <a:off x="168485" y="2705971"/>
            <a:ext cx="7086238" cy="1474860"/>
          </a:xfrm>
          <a:prstGeom prst="rect">
            <a:avLst/>
          </a:prstGeom>
        </p:spPr>
      </p:pic>
      <p:pic>
        <p:nvPicPr>
          <p:cNvPr id="9" name="Picture 8"/>
          <p:cNvPicPr>
            <a:picLocks noChangeAspect="1"/>
          </p:cNvPicPr>
          <p:nvPr/>
        </p:nvPicPr>
        <p:blipFill>
          <a:blip r:embed="rId5"/>
          <a:stretch>
            <a:fillRect/>
          </a:stretch>
        </p:blipFill>
        <p:spPr>
          <a:xfrm>
            <a:off x="8063345" y="665349"/>
            <a:ext cx="3891546" cy="4849465"/>
          </a:xfrm>
          <a:prstGeom prst="rect">
            <a:avLst/>
          </a:prstGeom>
        </p:spPr>
      </p:pic>
      <p:sp>
        <p:nvSpPr>
          <p:cNvPr id="47" name="Rectangle 46"/>
          <p:cNvSpPr/>
          <p:nvPr/>
        </p:nvSpPr>
        <p:spPr>
          <a:xfrm>
            <a:off x="2668850" y="4486363"/>
            <a:ext cx="2427781" cy="369332"/>
          </a:xfrm>
          <a:prstGeom prst="rect">
            <a:avLst/>
          </a:prstGeom>
        </p:spPr>
        <p:txBody>
          <a:bodyPr wrap="none">
            <a:spAutoFit/>
          </a:bodyPr>
          <a:lstStyle/>
          <a:p>
            <a:r>
              <a:rPr lang="en-IN" dirty="0" smtClean="0">
                <a:solidFill>
                  <a:srgbClr val="FF0000"/>
                </a:solidFill>
              </a:rPr>
              <a:t>Stock Market Prediction</a:t>
            </a:r>
            <a:endParaRPr lang="en-IN" dirty="0">
              <a:solidFill>
                <a:srgbClr val="FF0000"/>
              </a:solidFill>
            </a:endParaRPr>
          </a:p>
        </p:txBody>
      </p:sp>
      <p:sp>
        <p:nvSpPr>
          <p:cNvPr id="48" name="Rectangle 47"/>
          <p:cNvSpPr/>
          <p:nvPr/>
        </p:nvSpPr>
        <p:spPr>
          <a:xfrm>
            <a:off x="8589943" y="5617438"/>
            <a:ext cx="2838350" cy="646331"/>
          </a:xfrm>
          <a:prstGeom prst="rect">
            <a:avLst/>
          </a:prstGeom>
        </p:spPr>
        <p:txBody>
          <a:bodyPr wrap="square">
            <a:spAutoFit/>
          </a:bodyPr>
          <a:lstStyle/>
          <a:p>
            <a:pPr algn="ctr"/>
            <a:r>
              <a:rPr lang="en-IN" dirty="0" smtClean="0">
                <a:solidFill>
                  <a:srgbClr val="FF0000"/>
                </a:solidFill>
              </a:rPr>
              <a:t>DNA or (amino acid/protein) sequence modelling </a:t>
            </a:r>
            <a:endParaRPr lang="en-IN" dirty="0">
              <a:solidFill>
                <a:srgbClr val="FF0000"/>
              </a:solidFill>
            </a:endParaRPr>
          </a:p>
        </p:txBody>
      </p:sp>
    </p:spTree>
    <p:extLst>
      <p:ext uri="{BB962C8B-B14F-4D97-AF65-F5344CB8AC3E}">
        <p14:creationId xmlns:p14="http://schemas.microsoft.com/office/powerpoint/2010/main" val="33976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736059079"/>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*08_natural_language_processing_in_tensorflow.ppt</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10" name="TextBox 9"/>
          <p:cNvSpPr txBox="1"/>
          <p:nvPr/>
        </p:nvSpPr>
        <p:spPr>
          <a:xfrm>
            <a:off x="180000" y="828000"/>
            <a:ext cx="4876094" cy="461665"/>
          </a:xfrm>
          <a:prstGeom prst="rect">
            <a:avLst/>
          </a:prstGeom>
          <a:solidFill>
            <a:schemeClr val="accent2">
              <a:lumMod val="20000"/>
              <a:lumOff val="80000"/>
            </a:schemeClr>
          </a:solidFill>
        </p:spPr>
        <p:txBody>
          <a:bodyPr wrap="square" rtlCol="0">
            <a:spAutoFit/>
          </a:bodyPr>
          <a:lstStyle/>
          <a:p>
            <a:r>
              <a:rPr lang="en-IN" sz="2400" dirty="0">
                <a:solidFill>
                  <a:srgbClr val="FF0066"/>
                </a:solidFill>
              </a:rPr>
              <a:t>Levels of linguistic structure</a:t>
            </a:r>
            <a:endParaRPr lang="en-IN" sz="2400" dirty="0">
              <a:solidFill>
                <a:srgbClr val="0000FF"/>
              </a:solidFill>
            </a:endParaRPr>
          </a:p>
        </p:txBody>
      </p:sp>
      <p:pic>
        <p:nvPicPr>
          <p:cNvPr id="17" name="Picture 16"/>
          <p:cNvPicPr>
            <a:picLocks noChangeAspect="1"/>
          </p:cNvPicPr>
          <p:nvPr/>
        </p:nvPicPr>
        <p:blipFill>
          <a:blip r:embed="rId4"/>
          <a:stretch>
            <a:fillRect/>
          </a:stretch>
        </p:blipFill>
        <p:spPr>
          <a:xfrm>
            <a:off x="1978258" y="1326989"/>
            <a:ext cx="8664691" cy="5182049"/>
          </a:xfrm>
          <a:prstGeom prst="rect">
            <a:avLst/>
          </a:prstGeom>
        </p:spPr>
      </p:pic>
    </p:spTree>
    <p:extLst>
      <p:ext uri="{BB962C8B-B14F-4D97-AF65-F5344CB8AC3E}">
        <p14:creationId xmlns:p14="http://schemas.microsoft.com/office/powerpoint/2010/main" val="3763102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4864" y="526851"/>
            <a:ext cx="1019703" cy="276999"/>
          </a:xfrm>
          <a:prstGeom prst="rect">
            <a:avLst/>
          </a:prstGeom>
          <a:noFill/>
          <a:ln>
            <a:noFill/>
          </a:ln>
        </p:spPr>
        <p:txBody>
          <a:bodyPr wrap="none" rtlCol="0">
            <a:spAutoFit/>
          </a:bodyPr>
          <a:lstStyle/>
          <a:p>
            <a:r>
              <a:rPr lang="en-IN" sz="1200" dirty="0" smtClean="0">
                <a:solidFill>
                  <a:schemeClr val="bg1">
                    <a:lumMod val="50000"/>
                  </a:schemeClr>
                </a:solidFill>
              </a:rPr>
              <a:t>Saradhi | ECE</a:t>
            </a:r>
          </a:p>
        </p:txBody>
      </p:sp>
      <p:pic>
        <p:nvPicPr>
          <p:cNvPr id="13" name="Picture 12" descr="download.jpg"/>
          <p:cNvPicPr>
            <a:picLocks noChangeAspect="1"/>
          </p:cNvPicPr>
          <p:nvPr/>
        </p:nvPicPr>
        <p:blipFill rotWithShape="1">
          <a:blip r:embed="rId3"/>
          <a:srcRect l="11888" t="22279" r="10562" b="21259"/>
          <a:stretch/>
        </p:blipFill>
        <p:spPr>
          <a:xfrm>
            <a:off x="168485" y="43700"/>
            <a:ext cx="765882" cy="557616"/>
          </a:xfrm>
          <a:prstGeom prst="rect">
            <a:avLst/>
          </a:prstGeom>
          <a:ln>
            <a:solidFill>
              <a:schemeClr val="accent1"/>
            </a:solidFill>
          </a:ln>
        </p:spPr>
      </p:pic>
      <p:sp>
        <p:nvSpPr>
          <p:cNvPr id="14" name="TextBox 13"/>
          <p:cNvSpPr txBox="1"/>
          <p:nvPr/>
        </p:nvSpPr>
        <p:spPr>
          <a:xfrm>
            <a:off x="33207" y="666690"/>
            <a:ext cx="1066318" cy="200055"/>
          </a:xfrm>
          <a:prstGeom prst="rect">
            <a:avLst/>
          </a:prstGeom>
          <a:noFill/>
          <a:ln>
            <a:noFill/>
          </a:ln>
        </p:spPr>
        <p:txBody>
          <a:bodyPr wrap="none" rtlCol="0">
            <a:spAutoFit/>
          </a:bodyPr>
          <a:lstStyle/>
          <a:p>
            <a:r>
              <a:rPr lang="en-IN" sz="700" dirty="0" smtClean="0">
                <a:solidFill>
                  <a:schemeClr val="bg1">
                    <a:lumMod val="50000"/>
                  </a:schemeClr>
                </a:solidFill>
              </a:rPr>
              <a:t>pardhasaradhi@vvit.net</a:t>
            </a:r>
            <a:endParaRPr lang="en-IN" sz="700" dirty="0">
              <a:solidFill>
                <a:schemeClr val="bg1">
                  <a:lumMod val="50000"/>
                </a:schemeClr>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389322540"/>
              </p:ext>
            </p:extLst>
          </p:nvPr>
        </p:nvGraphicFramePr>
        <p:xfrm>
          <a:off x="1047988" y="43700"/>
          <a:ext cx="11033766" cy="285183"/>
        </p:xfrm>
        <a:graphic>
          <a:graphicData uri="http://schemas.openxmlformats.org/drawingml/2006/table">
            <a:tbl>
              <a:tblPr firstRow="1" bandRow="1">
                <a:tableStyleId>{0E3FDE45-AF77-4B5C-9715-49D594BDF05E}</a:tableStyleId>
              </a:tblPr>
              <a:tblGrid>
                <a:gridCol w="6411992"/>
                <a:gridCol w="208280"/>
                <a:gridCol w="4413494"/>
              </a:tblGrid>
              <a:tr h="285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0" dirty="0" smtClean="0">
                          <a:solidFill>
                            <a:srgbClr val="0000FF"/>
                          </a:solidFill>
                        </a:rPr>
                        <a:t>Deep Learning  </a:t>
                      </a:r>
                      <a:r>
                        <a:rPr lang="en-IN" sz="1000" b="0" dirty="0" smtClean="0">
                          <a:solidFill>
                            <a:schemeClr val="tx1"/>
                          </a:solidFill>
                        </a:rPr>
                        <a:t>|  </a:t>
                      </a:r>
                      <a:r>
                        <a:rPr lang="en-IN" sz="1000" b="0" kern="1200" dirty="0" smtClean="0">
                          <a:solidFill>
                            <a:schemeClr val="accent6">
                              <a:lumMod val="75000"/>
                            </a:schemeClr>
                          </a:solidFill>
                          <a:latin typeface="+mn-lt"/>
                          <a:ea typeface="+mn-ea"/>
                          <a:cs typeface="+mn-cs"/>
                        </a:rPr>
                        <a:t>Unit III – DL for Computer Vision </a:t>
                      </a:r>
                      <a:r>
                        <a:rPr lang="en-IN" sz="1000" b="0" dirty="0" smtClean="0">
                          <a:solidFill>
                            <a:schemeClr val="tx1"/>
                          </a:solidFill>
                        </a:rPr>
                        <a:t>|</a:t>
                      </a:r>
                      <a:r>
                        <a:rPr lang="en-IN" sz="1000" b="0" baseline="0" dirty="0">
                          <a:solidFill>
                            <a:schemeClr val="tx1"/>
                          </a:solidFill>
                        </a:rPr>
                        <a:t> </a:t>
                      </a:r>
                      <a:r>
                        <a:rPr lang="en-IN" sz="1000" b="0" dirty="0" smtClean="0">
                          <a:solidFill>
                            <a:srgbClr val="FF0066"/>
                          </a:solidFill>
                        </a:rPr>
                        <a:t>Lecture XX – Introduction</a:t>
                      </a:r>
                      <a:r>
                        <a:rPr lang="en-US" sz="1000" b="0" dirty="0" smtClean="0">
                          <a:solidFill>
                            <a:srgbClr val="FF0066"/>
                          </a:solidFill>
                        </a:rPr>
                        <a:t> to NLP </a:t>
                      </a:r>
                      <a:r>
                        <a:rPr lang="en-US" sz="1000" b="0" dirty="0" smtClean="0">
                          <a:solidFill>
                            <a:schemeClr val="tx1"/>
                          </a:solidFill>
                        </a:rPr>
                        <a:t>|</a:t>
                      </a:r>
                      <a:endParaRPr lang="en-IN" sz="1000" b="0" dirty="0" smtClean="0">
                        <a:solidFill>
                          <a:schemeClr val="tx1"/>
                        </a:solidFill>
                      </a:endParaRPr>
                    </a:p>
                  </a:txBody>
                  <a:tcPr/>
                </a:tc>
                <a:tc>
                  <a:txBody>
                    <a:bodyPr/>
                    <a:lstStyle/>
                    <a:p>
                      <a:endParaRPr lang="en-IN" sz="1000" b="0" dirty="0">
                        <a:solidFill>
                          <a:schemeClr val="tx1"/>
                        </a:solidFill>
                      </a:endParaRPr>
                    </a:p>
                  </a:txBody>
                  <a:tcPr/>
                </a:tc>
                <a:tc>
                  <a:txBody>
                    <a:bodyPr/>
                    <a:lstStyle/>
                    <a:p>
                      <a:endParaRPr lang="en-US" sz="1000" b="0" dirty="0" smtClean="0">
                        <a:solidFill>
                          <a:srgbClr val="FF0066"/>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736059079"/>
              </p:ext>
            </p:extLst>
          </p:nvPr>
        </p:nvGraphicFramePr>
        <p:xfrm>
          <a:off x="54864" y="6557791"/>
          <a:ext cx="12026890" cy="213360"/>
        </p:xfrm>
        <a:graphic>
          <a:graphicData uri="http://schemas.openxmlformats.org/drawingml/2006/table">
            <a:tbl>
              <a:tblPr firstRow="1" bandRow="1">
                <a:tableStyleId>{0E3FDE45-AF77-4B5C-9715-49D594BDF05E}</a:tableStyleId>
              </a:tblPr>
              <a:tblGrid>
                <a:gridCol w="12026890"/>
              </a:tblGrid>
              <a:tr h="0">
                <a:tc>
                  <a:txBody>
                    <a:bodyPr/>
                    <a:lstStyle/>
                    <a:p>
                      <a:pPr algn="just"/>
                      <a:r>
                        <a:rPr lang="en-IN" sz="800" b="0" dirty="0" smtClean="0">
                          <a:solidFill>
                            <a:srgbClr val="FF0000"/>
                          </a:solidFill>
                        </a:rPr>
                        <a:t>*08_natural_language_processing_in_tensorflow.ppt</a:t>
                      </a: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977219586"/>
              </p:ext>
            </p:extLst>
          </p:nvPr>
        </p:nvGraphicFramePr>
        <p:xfrm>
          <a:off x="1047988" y="328883"/>
          <a:ext cx="11033766" cy="243840"/>
        </p:xfrm>
        <a:graphic>
          <a:graphicData uri="http://schemas.openxmlformats.org/drawingml/2006/table">
            <a:tbl>
              <a:tblPr firstRow="1" bandRow="1">
                <a:tableStyleId>{0E3FDE45-AF77-4B5C-9715-49D594BDF05E}</a:tableStyleId>
              </a:tblPr>
              <a:tblGrid>
                <a:gridCol w="10351532"/>
                <a:gridCol w="682234"/>
              </a:tblGrid>
              <a:tr h="189309">
                <a:tc>
                  <a:txBody>
                    <a:bodyPr/>
                    <a:lstStyle/>
                    <a:p>
                      <a:pPr algn="l"/>
                      <a:r>
                        <a:rPr lang="en-IN" sz="1000" b="0" dirty="0" smtClean="0">
                          <a:solidFill>
                            <a:srgbClr val="FF0000"/>
                          </a:solidFill>
                        </a:rPr>
                        <a:t>Contents</a:t>
                      </a:r>
                      <a:r>
                        <a:rPr lang="en-IN" sz="1000" b="0" dirty="0" smtClean="0">
                          <a:solidFill>
                            <a:schemeClr val="tx1"/>
                          </a:solidFill>
                        </a:rPr>
                        <a:t> | </a:t>
                      </a:r>
                      <a:r>
                        <a:rPr lang="en-IN" sz="1000" b="0" dirty="0" smtClean="0">
                          <a:solidFill>
                            <a:schemeClr val="bg1">
                              <a:lumMod val="50000"/>
                            </a:schemeClr>
                          </a:solidFill>
                        </a:rPr>
                        <a:t>Use cases</a:t>
                      </a:r>
                      <a:r>
                        <a:rPr lang="en-IN" sz="1000" b="0" baseline="0" dirty="0" smtClean="0">
                          <a:solidFill>
                            <a:schemeClr val="bg1">
                              <a:lumMod val="50000"/>
                            </a:schemeClr>
                          </a:solidFill>
                        </a:rPr>
                        <a:t> </a:t>
                      </a:r>
                      <a:r>
                        <a:rPr lang="en-IN" sz="1000" b="0" baseline="0" dirty="0" smtClean="0">
                          <a:solidFill>
                            <a:schemeClr val="tx1"/>
                          </a:solidFill>
                        </a:rPr>
                        <a:t>| </a:t>
                      </a:r>
                      <a:endParaRPr lang="en-IN" sz="1000" b="0" dirty="0">
                        <a:solidFill>
                          <a:schemeClr val="tx1"/>
                        </a:solidFill>
                      </a:endParaRP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smtClean="0">
                        <a:solidFill>
                          <a:schemeClr val="bg1">
                            <a:lumMod val="50000"/>
                          </a:schemeClr>
                        </a:solidFill>
                      </a:endParaRPr>
                    </a:p>
                  </a:txBody>
                  <a:tcPr anchor="ctr">
                    <a:solidFill>
                      <a:schemeClr val="accent2">
                        <a:lumMod val="20000"/>
                        <a:lumOff val="80000"/>
                      </a:schemeClr>
                    </a:solidFill>
                  </a:tcPr>
                </a:tc>
              </a:tr>
            </a:tbl>
          </a:graphicData>
        </a:graphic>
      </p:graphicFrame>
      <p:sp>
        <p:nvSpPr>
          <p:cNvPr id="10" name="TextBox 9"/>
          <p:cNvSpPr txBox="1"/>
          <p:nvPr/>
        </p:nvSpPr>
        <p:spPr>
          <a:xfrm>
            <a:off x="180000" y="828000"/>
            <a:ext cx="4876094" cy="461665"/>
          </a:xfrm>
          <a:prstGeom prst="rect">
            <a:avLst/>
          </a:prstGeom>
          <a:solidFill>
            <a:schemeClr val="accent2">
              <a:lumMod val="20000"/>
              <a:lumOff val="80000"/>
            </a:schemeClr>
          </a:solidFill>
        </p:spPr>
        <p:txBody>
          <a:bodyPr wrap="square" rtlCol="0">
            <a:spAutoFit/>
          </a:bodyPr>
          <a:lstStyle/>
          <a:p>
            <a:r>
              <a:rPr lang="en-IN" sz="2400" dirty="0" smtClean="0">
                <a:solidFill>
                  <a:srgbClr val="FF0066"/>
                </a:solidFill>
              </a:rPr>
              <a:t>What is </a:t>
            </a:r>
            <a:r>
              <a:rPr lang="en-IN" sz="2400" dirty="0">
                <a:solidFill>
                  <a:srgbClr val="FF0066"/>
                </a:solidFill>
              </a:rPr>
              <a:t>NLP? </a:t>
            </a:r>
            <a:r>
              <a:rPr lang="en-IN" sz="2400" dirty="0">
                <a:solidFill>
                  <a:srgbClr val="0000FF"/>
                </a:solidFill>
              </a:rPr>
              <a:t>Example NLP problems</a:t>
            </a:r>
          </a:p>
        </p:txBody>
      </p:sp>
      <p:sp>
        <p:nvSpPr>
          <p:cNvPr id="17" name="object 3"/>
          <p:cNvSpPr txBox="1"/>
          <p:nvPr/>
        </p:nvSpPr>
        <p:spPr>
          <a:xfrm>
            <a:off x="564715" y="3843356"/>
            <a:ext cx="2668905" cy="319959"/>
          </a:xfrm>
          <a:prstGeom prst="rect">
            <a:avLst/>
          </a:prstGeom>
        </p:spPr>
        <p:txBody>
          <a:bodyPr vert="horz" wrap="square" lIns="0" tIns="12065" rIns="0" bIns="0" rtlCol="0">
            <a:spAutoFit/>
          </a:bodyPr>
          <a:lstStyle/>
          <a:p>
            <a:pPr marL="12700" algn="ctr">
              <a:lnSpc>
                <a:spcPct val="100000"/>
              </a:lnSpc>
              <a:spcBef>
                <a:spcPts val="95"/>
              </a:spcBef>
            </a:pPr>
            <a:r>
              <a:rPr sz="2000" spc="-60" dirty="0">
                <a:solidFill>
                  <a:srgbClr val="FF0000"/>
                </a:solidFill>
                <a:latin typeface="Verdana"/>
                <a:cs typeface="Verdana"/>
              </a:rPr>
              <a:t>Classification</a:t>
            </a:r>
            <a:endParaRPr sz="2000" dirty="0">
              <a:solidFill>
                <a:srgbClr val="FF0000"/>
              </a:solidFill>
              <a:latin typeface="Verdana"/>
              <a:cs typeface="Verdana"/>
            </a:endParaRPr>
          </a:p>
        </p:txBody>
      </p:sp>
      <p:sp>
        <p:nvSpPr>
          <p:cNvPr id="23" name="object 8"/>
          <p:cNvSpPr/>
          <p:nvPr/>
        </p:nvSpPr>
        <p:spPr>
          <a:xfrm>
            <a:off x="3977370" y="1863795"/>
            <a:ext cx="2407285" cy="929640"/>
          </a:xfrm>
          <a:custGeom>
            <a:avLst/>
            <a:gdLst/>
            <a:ahLst/>
            <a:cxnLst/>
            <a:rect l="l" t="t" r="r" b="b"/>
            <a:pathLst>
              <a:path w="2407284" h="929639">
                <a:moveTo>
                  <a:pt x="1752333" y="133718"/>
                </a:moveTo>
                <a:lnTo>
                  <a:pt x="1744268" y="87985"/>
                </a:lnTo>
                <a:lnTo>
                  <a:pt x="1713166" y="39166"/>
                </a:lnTo>
                <a:lnTo>
                  <a:pt x="1664347" y="8064"/>
                </a:lnTo>
                <a:lnTo>
                  <a:pt x="1619237" y="1003"/>
                </a:lnTo>
                <a:lnTo>
                  <a:pt x="1547914" y="0"/>
                </a:lnTo>
                <a:lnTo>
                  <a:pt x="204419" y="0"/>
                </a:lnTo>
                <a:lnTo>
                  <a:pt x="164947" y="127"/>
                </a:lnTo>
                <a:lnTo>
                  <a:pt x="107823" y="3403"/>
                </a:lnTo>
                <a:lnTo>
                  <a:pt x="61734" y="21031"/>
                </a:lnTo>
                <a:lnTo>
                  <a:pt x="21031" y="61722"/>
                </a:lnTo>
                <a:lnTo>
                  <a:pt x="4559" y="99123"/>
                </a:lnTo>
                <a:lnTo>
                  <a:pt x="0" y="133718"/>
                </a:lnTo>
                <a:lnTo>
                  <a:pt x="508" y="145389"/>
                </a:lnTo>
                <a:lnTo>
                  <a:pt x="21031" y="205714"/>
                </a:lnTo>
                <a:lnTo>
                  <a:pt x="61734" y="246418"/>
                </a:lnTo>
                <a:lnTo>
                  <a:pt x="107823" y="264045"/>
                </a:lnTo>
                <a:lnTo>
                  <a:pt x="164947" y="267322"/>
                </a:lnTo>
                <a:lnTo>
                  <a:pt x="204419" y="267449"/>
                </a:lnTo>
                <a:lnTo>
                  <a:pt x="1547914" y="267449"/>
                </a:lnTo>
                <a:lnTo>
                  <a:pt x="1587398" y="267322"/>
                </a:lnTo>
                <a:lnTo>
                  <a:pt x="1644523" y="264045"/>
                </a:lnTo>
                <a:lnTo>
                  <a:pt x="1690611" y="246418"/>
                </a:lnTo>
                <a:lnTo>
                  <a:pt x="1731302" y="205714"/>
                </a:lnTo>
                <a:lnTo>
                  <a:pt x="1747786" y="168325"/>
                </a:lnTo>
                <a:lnTo>
                  <a:pt x="1752333" y="133718"/>
                </a:lnTo>
                <a:close/>
              </a:path>
              <a:path w="2407284" h="929639">
                <a:moveTo>
                  <a:pt x="2052878" y="795426"/>
                </a:moveTo>
                <a:lnTo>
                  <a:pt x="2044814" y="749693"/>
                </a:lnTo>
                <a:lnTo>
                  <a:pt x="2013712" y="700862"/>
                </a:lnTo>
                <a:lnTo>
                  <a:pt x="1964893" y="669759"/>
                </a:lnTo>
                <a:lnTo>
                  <a:pt x="1919782" y="662711"/>
                </a:lnTo>
                <a:lnTo>
                  <a:pt x="1848459" y="661695"/>
                </a:lnTo>
                <a:lnTo>
                  <a:pt x="204419" y="661695"/>
                </a:lnTo>
                <a:lnTo>
                  <a:pt x="164947" y="661822"/>
                </a:lnTo>
                <a:lnTo>
                  <a:pt x="107823" y="665099"/>
                </a:lnTo>
                <a:lnTo>
                  <a:pt x="61734" y="682726"/>
                </a:lnTo>
                <a:lnTo>
                  <a:pt x="21031" y="723430"/>
                </a:lnTo>
                <a:lnTo>
                  <a:pt x="4559" y="760818"/>
                </a:lnTo>
                <a:lnTo>
                  <a:pt x="0" y="795426"/>
                </a:lnTo>
                <a:lnTo>
                  <a:pt x="508" y="807085"/>
                </a:lnTo>
                <a:lnTo>
                  <a:pt x="21031" y="867422"/>
                </a:lnTo>
                <a:lnTo>
                  <a:pt x="61734" y="908113"/>
                </a:lnTo>
                <a:lnTo>
                  <a:pt x="107823" y="925741"/>
                </a:lnTo>
                <a:lnTo>
                  <a:pt x="164947" y="929017"/>
                </a:lnTo>
                <a:lnTo>
                  <a:pt x="204419" y="929144"/>
                </a:lnTo>
                <a:lnTo>
                  <a:pt x="1848459" y="929144"/>
                </a:lnTo>
                <a:lnTo>
                  <a:pt x="1887943" y="929017"/>
                </a:lnTo>
                <a:lnTo>
                  <a:pt x="1945068" y="925741"/>
                </a:lnTo>
                <a:lnTo>
                  <a:pt x="1991156" y="908113"/>
                </a:lnTo>
                <a:lnTo>
                  <a:pt x="2031847" y="867422"/>
                </a:lnTo>
                <a:lnTo>
                  <a:pt x="2048332" y="830021"/>
                </a:lnTo>
                <a:lnTo>
                  <a:pt x="2052878" y="795426"/>
                </a:lnTo>
                <a:close/>
              </a:path>
              <a:path w="2407284" h="929639">
                <a:moveTo>
                  <a:pt x="2406789" y="464185"/>
                </a:moveTo>
                <a:lnTo>
                  <a:pt x="2398725" y="418452"/>
                </a:lnTo>
                <a:lnTo>
                  <a:pt x="2367623" y="369633"/>
                </a:lnTo>
                <a:lnTo>
                  <a:pt x="2318804" y="338531"/>
                </a:lnTo>
                <a:lnTo>
                  <a:pt x="2273681" y="331470"/>
                </a:lnTo>
                <a:lnTo>
                  <a:pt x="2202370" y="330466"/>
                </a:lnTo>
                <a:lnTo>
                  <a:pt x="204419" y="330466"/>
                </a:lnTo>
                <a:lnTo>
                  <a:pt x="164947" y="330593"/>
                </a:lnTo>
                <a:lnTo>
                  <a:pt x="107823" y="333870"/>
                </a:lnTo>
                <a:lnTo>
                  <a:pt x="61734" y="351497"/>
                </a:lnTo>
                <a:lnTo>
                  <a:pt x="21031" y="392201"/>
                </a:lnTo>
                <a:lnTo>
                  <a:pt x="4559" y="429590"/>
                </a:lnTo>
                <a:lnTo>
                  <a:pt x="0" y="464185"/>
                </a:lnTo>
                <a:lnTo>
                  <a:pt x="508" y="475856"/>
                </a:lnTo>
                <a:lnTo>
                  <a:pt x="21031" y="536181"/>
                </a:lnTo>
                <a:lnTo>
                  <a:pt x="61734" y="576884"/>
                </a:lnTo>
                <a:lnTo>
                  <a:pt x="107823" y="594512"/>
                </a:lnTo>
                <a:lnTo>
                  <a:pt x="164947" y="597789"/>
                </a:lnTo>
                <a:lnTo>
                  <a:pt x="204419" y="597916"/>
                </a:lnTo>
                <a:lnTo>
                  <a:pt x="2202370" y="597916"/>
                </a:lnTo>
                <a:lnTo>
                  <a:pt x="2241842" y="597789"/>
                </a:lnTo>
                <a:lnTo>
                  <a:pt x="2298966" y="594512"/>
                </a:lnTo>
                <a:lnTo>
                  <a:pt x="2345055" y="576884"/>
                </a:lnTo>
                <a:lnTo>
                  <a:pt x="2385758" y="536181"/>
                </a:lnTo>
                <a:lnTo>
                  <a:pt x="2402230" y="498792"/>
                </a:lnTo>
                <a:lnTo>
                  <a:pt x="2406789" y="464185"/>
                </a:lnTo>
                <a:close/>
              </a:path>
            </a:pathLst>
          </a:custGeom>
          <a:solidFill>
            <a:srgbClr val="00A2FF"/>
          </a:solidFill>
        </p:spPr>
        <p:txBody>
          <a:bodyPr wrap="square" lIns="0" tIns="0" rIns="0" bIns="0" rtlCol="0"/>
          <a:lstStyle/>
          <a:p>
            <a:endParaRPr/>
          </a:p>
        </p:txBody>
      </p:sp>
      <p:sp>
        <p:nvSpPr>
          <p:cNvPr id="24" name="object 9"/>
          <p:cNvSpPr txBox="1"/>
          <p:nvPr/>
        </p:nvSpPr>
        <p:spPr>
          <a:xfrm>
            <a:off x="3985155" y="1802348"/>
            <a:ext cx="2280285" cy="985463"/>
          </a:xfrm>
          <a:prstGeom prst="rect">
            <a:avLst/>
          </a:prstGeom>
        </p:spPr>
        <p:txBody>
          <a:bodyPr vert="horz" wrap="square" lIns="0" tIns="12700" rIns="0" bIns="0" rtlCol="0">
            <a:spAutoFit/>
          </a:bodyPr>
          <a:lstStyle/>
          <a:p>
            <a:pPr marL="12700" marR="5080">
              <a:lnSpc>
                <a:spcPct val="133200"/>
              </a:lnSpc>
              <a:spcBef>
                <a:spcPts val="100"/>
              </a:spcBef>
            </a:pPr>
            <a:r>
              <a:rPr sz="1650" spc="-85" dirty="0">
                <a:latin typeface="Verdana"/>
                <a:cs typeface="Verdana"/>
              </a:rPr>
              <a:t>Machine</a:t>
            </a:r>
            <a:r>
              <a:rPr sz="1650" spc="-165" dirty="0">
                <a:latin typeface="Verdana"/>
                <a:cs typeface="Verdana"/>
              </a:rPr>
              <a:t> </a:t>
            </a:r>
            <a:r>
              <a:rPr sz="1650" spc="-10" dirty="0">
                <a:latin typeface="Verdana"/>
                <a:cs typeface="Verdana"/>
              </a:rPr>
              <a:t>learning </a:t>
            </a:r>
            <a:r>
              <a:rPr sz="1650" spc="-95" dirty="0">
                <a:latin typeface="Verdana"/>
                <a:cs typeface="Verdana"/>
              </a:rPr>
              <a:t>Representation</a:t>
            </a:r>
            <a:r>
              <a:rPr sz="1650" spc="-80" dirty="0">
                <a:latin typeface="Verdana"/>
                <a:cs typeface="Verdana"/>
              </a:rPr>
              <a:t> </a:t>
            </a:r>
            <a:r>
              <a:rPr sz="1650" spc="-95" dirty="0">
                <a:latin typeface="Verdana"/>
                <a:cs typeface="Verdana"/>
              </a:rPr>
              <a:t>learning </a:t>
            </a:r>
            <a:r>
              <a:rPr sz="1650" spc="-65" dirty="0">
                <a:latin typeface="Verdana"/>
                <a:cs typeface="Verdana"/>
              </a:rPr>
              <a:t>Artificial</a:t>
            </a:r>
            <a:r>
              <a:rPr sz="1650" spc="-135" dirty="0">
                <a:latin typeface="Verdana"/>
                <a:cs typeface="Verdana"/>
              </a:rPr>
              <a:t> </a:t>
            </a:r>
            <a:r>
              <a:rPr sz="1650" spc="-10" dirty="0">
                <a:latin typeface="Verdana"/>
                <a:cs typeface="Verdana"/>
              </a:rPr>
              <a:t>intelligence</a:t>
            </a:r>
            <a:endParaRPr sz="1650" dirty="0">
              <a:latin typeface="Verdana"/>
              <a:cs typeface="Verdana"/>
            </a:endParaRPr>
          </a:p>
        </p:txBody>
      </p:sp>
      <p:sp>
        <p:nvSpPr>
          <p:cNvPr id="25" name="object 10"/>
          <p:cNvSpPr txBox="1"/>
          <p:nvPr/>
        </p:nvSpPr>
        <p:spPr>
          <a:xfrm>
            <a:off x="119019" y="1421720"/>
            <a:ext cx="4361541" cy="325089"/>
          </a:xfrm>
          <a:prstGeom prst="rect">
            <a:avLst/>
          </a:prstGeom>
        </p:spPr>
        <p:txBody>
          <a:bodyPr vert="horz" wrap="square" lIns="0" tIns="17145" rIns="0" bIns="0" rtlCol="0">
            <a:spAutoFit/>
          </a:bodyPr>
          <a:lstStyle/>
          <a:p>
            <a:pPr marL="12700">
              <a:lnSpc>
                <a:spcPct val="100000"/>
              </a:lnSpc>
              <a:spcBef>
                <a:spcPts val="135"/>
              </a:spcBef>
            </a:pPr>
            <a:r>
              <a:rPr sz="2000" spc="-85" dirty="0">
                <a:solidFill>
                  <a:srgbClr val="FF0000"/>
                </a:solidFill>
                <a:latin typeface="Verdana"/>
                <a:cs typeface="Verdana"/>
              </a:rPr>
              <a:t>“What</a:t>
            </a:r>
            <a:r>
              <a:rPr sz="2000" spc="-340" dirty="0">
                <a:solidFill>
                  <a:srgbClr val="FF0000"/>
                </a:solidFill>
                <a:latin typeface="Verdana"/>
                <a:cs typeface="Verdana"/>
              </a:rPr>
              <a:t> </a:t>
            </a:r>
            <a:r>
              <a:rPr sz="2000" spc="-90" dirty="0">
                <a:solidFill>
                  <a:srgbClr val="FF0000"/>
                </a:solidFill>
                <a:latin typeface="Verdana"/>
                <a:cs typeface="Verdana"/>
              </a:rPr>
              <a:t>tags</a:t>
            </a:r>
            <a:r>
              <a:rPr sz="2000" spc="-335" dirty="0">
                <a:solidFill>
                  <a:srgbClr val="FF0000"/>
                </a:solidFill>
                <a:latin typeface="Verdana"/>
                <a:cs typeface="Verdana"/>
              </a:rPr>
              <a:t> </a:t>
            </a:r>
            <a:r>
              <a:rPr sz="2000" spc="-114" dirty="0">
                <a:solidFill>
                  <a:srgbClr val="FF0000"/>
                </a:solidFill>
                <a:latin typeface="Verdana"/>
                <a:cs typeface="Verdana"/>
              </a:rPr>
              <a:t>should</a:t>
            </a:r>
            <a:r>
              <a:rPr sz="2000" spc="-335" dirty="0">
                <a:solidFill>
                  <a:srgbClr val="FF0000"/>
                </a:solidFill>
                <a:latin typeface="Verdana"/>
                <a:cs typeface="Verdana"/>
              </a:rPr>
              <a:t> </a:t>
            </a:r>
            <a:r>
              <a:rPr sz="2000" spc="-110" dirty="0">
                <a:solidFill>
                  <a:srgbClr val="FF0000"/>
                </a:solidFill>
                <a:latin typeface="Verdana"/>
                <a:cs typeface="Verdana"/>
              </a:rPr>
              <a:t>this</a:t>
            </a:r>
            <a:r>
              <a:rPr sz="2000" spc="-335" dirty="0">
                <a:solidFill>
                  <a:srgbClr val="FF0000"/>
                </a:solidFill>
                <a:latin typeface="Verdana"/>
                <a:cs typeface="Verdana"/>
              </a:rPr>
              <a:t> </a:t>
            </a:r>
            <a:r>
              <a:rPr sz="2000" spc="-75" dirty="0">
                <a:solidFill>
                  <a:srgbClr val="FF0000"/>
                </a:solidFill>
                <a:latin typeface="Verdana"/>
                <a:cs typeface="Verdana"/>
              </a:rPr>
              <a:t>article</a:t>
            </a:r>
            <a:r>
              <a:rPr sz="2000" spc="-335" dirty="0">
                <a:solidFill>
                  <a:srgbClr val="FF0000"/>
                </a:solidFill>
                <a:latin typeface="Verdana"/>
                <a:cs typeface="Verdana"/>
              </a:rPr>
              <a:t> </a:t>
            </a:r>
            <a:r>
              <a:rPr sz="2000" spc="-100" dirty="0">
                <a:solidFill>
                  <a:srgbClr val="FF0000"/>
                </a:solidFill>
                <a:latin typeface="Verdana"/>
                <a:cs typeface="Verdana"/>
              </a:rPr>
              <a:t>have?”</a:t>
            </a:r>
            <a:endParaRPr sz="2000" dirty="0">
              <a:solidFill>
                <a:srgbClr val="FF0000"/>
              </a:solidFill>
              <a:latin typeface="Verdana"/>
              <a:cs typeface="Verdana"/>
            </a:endParaRPr>
          </a:p>
        </p:txBody>
      </p:sp>
      <p:pic>
        <p:nvPicPr>
          <p:cNvPr id="26" name="object 11"/>
          <p:cNvPicPr/>
          <p:nvPr/>
        </p:nvPicPr>
        <p:blipFill rotWithShape="1">
          <a:blip r:embed="rId4" cstate="print"/>
          <a:srcRect l="4617" t="5299" r="4524" b="7337"/>
          <a:stretch/>
        </p:blipFill>
        <p:spPr>
          <a:xfrm>
            <a:off x="180000" y="1836732"/>
            <a:ext cx="3672840" cy="2042160"/>
          </a:xfrm>
          <a:prstGeom prst="rect">
            <a:avLst/>
          </a:prstGeom>
        </p:spPr>
      </p:pic>
      <p:pic>
        <p:nvPicPr>
          <p:cNvPr id="29" name="object 14"/>
          <p:cNvPicPr/>
          <p:nvPr/>
        </p:nvPicPr>
        <p:blipFill rotWithShape="1">
          <a:blip r:embed="rId5" cstate="print"/>
          <a:srcRect l="5486" t="6220" r="5897" b="23728"/>
          <a:stretch/>
        </p:blipFill>
        <p:spPr>
          <a:xfrm>
            <a:off x="180001" y="4360432"/>
            <a:ext cx="4572358" cy="2059232"/>
          </a:xfrm>
          <a:prstGeom prst="rect">
            <a:avLst/>
          </a:prstGeom>
        </p:spPr>
      </p:pic>
      <p:pic>
        <p:nvPicPr>
          <p:cNvPr id="30" name="object 15"/>
          <p:cNvPicPr/>
          <p:nvPr/>
        </p:nvPicPr>
        <p:blipFill>
          <a:blip r:embed="rId6" cstate="print"/>
          <a:stretch>
            <a:fillRect/>
          </a:stretch>
        </p:blipFill>
        <p:spPr>
          <a:xfrm>
            <a:off x="7142929" y="1401713"/>
            <a:ext cx="4313360" cy="1264424"/>
          </a:xfrm>
          <a:prstGeom prst="rect">
            <a:avLst/>
          </a:prstGeom>
        </p:spPr>
      </p:pic>
      <p:grpSp>
        <p:nvGrpSpPr>
          <p:cNvPr id="32" name="object 17"/>
          <p:cNvGrpSpPr/>
          <p:nvPr/>
        </p:nvGrpSpPr>
        <p:grpSpPr>
          <a:xfrm>
            <a:off x="8239403" y="4061908"/>
            <a:ext cx="3619959" cy="1527505"/>
            <a:chOff x="12930327" y="7136450"/>
            <a:chExt cx="6209902" cy="2734964"/>
          </a:xfrm>
        </p:grpSpPr>
        <p:pic>
          <p:nvPicPr>
            <p:cNvPr id="33" name="object 18"/>
            <p:cNvPicPr/>
            <p:nvPr/>
          </p:nvPicPr>
          <p:blipFill>
            <a:blip r:embed="rId7" cstate="print"/>
            <a:stretch>
              <a:fillRect/>
            </a:stretch>
          </p:blipFill>
          <p:spPr>
            <a:xfrm>
              <a:off x="12930327" y="7945265"/>
              <a:ext cx="2654935" cy="1726200"/>
            </a:xfrm>
            <a:prstGeom prst="rect">
              <a:avLst/>
            </a:prstGeom>
          </p:spPr>
        </p:pic>
        <p:pic>
          <p:nvPicPr>
            <p:cNvPr id="34" name="object 19"/>
            <p:cNvPicPr/>
            <p:nvPr/>
          </p:nvPicPr>
          <p:blipFill>
            <a:blip r:embed="rId8" cstate="print"/>
            <a:stretch>
              <a:fillRect/>
            </a:stretch>
          </p:blipFill>
          <p:spPr>
            <a:xfrm>
              <a:off x="15037783" y="7136450"/>
              <a:ext cx="4102446" cy="2734964"/>
            </a:xfrm>
            <a:prstGeom prst="rect">
              <a:avLst/>
            </a:prstGeom>
          </p:spPr>
        </p:pic>
      </p:grpSp>
      <p:grpSp>
        <p:nvGrpSpPr>
          <p:cNvPr id="36" name="object 21"/>
          <p:cNvGrpSpPr/>
          <p:nvPr/>
        </p:nvGrpSpPr>
        <p:grpSpPr>
          <a:xfrm>
            <a:off x="6969888" y="4701898"/>
            <a:ext cx="1582420" cy="1248410"/>
            <a:chOff x="10746028" y="7699508"/>
            <a:chExt cx="1582420" cy="1248410"/>
          </a:xfrm>
        </p:grpSpPr>
        <p:sp>
          <p:nvSpPr>
            <p:cNvPr id="37" name="object 22"/>
            <p:cNvSpPr/>
            <p:nvPr/>
          </p:nvSpPr>
          <p:spPr>
            <a:xfrm>
              <a:off x="10756499" y="7709979"/>
              <a:ext cx="1487170" cy="1194435"/>
            </a:xfrm>
            <a:custGeom>
              <a:avLst/>
              <a:gdLst/>
              <a:ahLst/>
              <a:cxnLst/>
              <a:rect l="l" t="t" r="r" b="b"/>
              <a:pathLst>
                <a:path w="1487170" h="1194434">
                  <a:moveTo>
                    <a:pt x="1486761" y="1193863"/>
                  </a:moveTo>
                  <a:lnTo>
                    <a:pt x="1431865" y="1173041"/>
                  </a:lnTo>
                  <a:lnTo>
                    <a:pt x="1387212" y="1155036"/>
                  </a:lnTo>
                  <a:lnTo>
                    <a:pt x="1342935" y="1136335"/>
                  </a:lnTo>
                  <a:lnTo>
                    <a:pt x="1299035" y="1116940"/>
                  </a:lnTo>
                  <a:lnTo>
                    <a:pt x="1255513" y="1096849"/>
                  </a:lnTo>
                  <a:lnTo>
                    <a:pt x="1212367" y="1076062"/>
                  </a:lnTo>
                  <a:lnTo>
                    <a:pt x="1169598" y="1054580"/>
                  </a:lnTo>
                  <a:lnTo>
                    <a:pt x="1127206" y="1032403"/>
                  </a:lnTo>
                  <a:lnTo>
                    <a:pt x="1085191" y="1009530"/>
                  </a:lnTo>
                  <a:lnTo>
                    <a:pt x="1043553" y="985962"/>
                  </a:lnTo>
                  <a:lnTo>
                    <a:pt x="1002292" y="961699"/>
                  </a:lnTo>
                  <a:lnTo>
                    <a:pt x="961407" y="936740"/>
                  </a:lnTo>
                  <a:lnTo>
                    <a:pt x="920900" y="911086"/>
                  </a:lnTo>
                  <a:lnTo>
                    <a:pt x="880770" y="884736"/>
                  </a:lnTo>
                  <a:lnTo>
                    <a:pt x="841016" y="857691"/>
                  </a:lnTo>
                  <a:lnTo>
                    <a:pt x="801639" y="829951"/>
                  </a:lnTo>
                  <a:lnTo>
                    <a:pt x="762640" y="801516"/>
                  </a:lnTo>
                  <a:lnTo>
                    <a:pt x="724017" y="772385"/>
                  </a:lnTo>
                  <a:lnTo>
                    <a:pt x="685771" y="742558"/>
                  </a:lnTo>
                  <a:lnTo>
                    <a:pt x="647902" y="712036"/>
                  </a:lnTo>
                  <a:lnTo>
                    <a:pt x="610410" y="680819"/>
                  </a:lnTo>
                  <a:lnTo>
                    <a:pt x="573295" y="648907"/>
                  </a:lnTo>
                  <a:lnTo>
                    <a:pt x="536556" y="616299"/>
                  </a:lnTo>
                  <a:lnTo>
                    <a:pt x="500195" y="582995"/>
                  </a:lnTo>
                  <a:lnTo>
                    <a:pt x="464210" y="548997"/>
                  </a:lnTo>
                  <a:lnTo>
                    <a:pt x="428603" y="514303"/>
                  </a:lnTo>
                  <a:lnTo>
                    <a:pt x="393372" y="478913"/>
                  </a:lnTo>
                  <a:lnTo>
                    <a:pt x="358518" y="442828"/>
                  </a:lnTo>
                  <a:lnTo>
                    <a:pt x="324041" y="406048"/>
                  </a:lnTo>
                  <a:lnTo>
                    <a:pt x="289941" y="368573"/>
                  </a:lnTo>
                  <a:lnTo>
                    <a:pt x="256218" y="330402"/>
                  </a:lnTo>
                  <a:lnTo>
                    <a:pt x="222872" y="291535"/>
                  </a:lnTo>
                  <a:lnTo>
                    <a:pt x="189902" y="251973"/>
                  </a:lnTo>
                  <a:lnTo>
                    <a:pt x="157309" y="211716"/>
                  </a:lnTo>
                  <a:lnTo>
                    <a:pt x="125094" y="170764"/>
                  </a:lnTo>
                  <a:lnTo>
                    <a:pt x="93255" y="129116"/>
                  </a:lnTo>
                  <a:lnTo>
                    <a:pt x="61793" y="86772"/>
                  </a:lnTo>
                  <a:lnTo>
                    <a:pt x="30708" y="43734"/>
                  </a:lnTo>
                  <a:lnTo>
                    <a:pt x="0" y="0"/>
                  </a:lnTo>
                </a:path>
              </a:pathLst>
            </a:custGeom>
            <a:ln w="20941">
              <a:solidFill>
                <a:schemeClr val="tx1"/>
              </a:solidFill>
            </a:ln>
          </p:spPr>
          <p:txBody>
            <a:bodyPr wrap="square" lIns="0" tIns="0" rIns="0" bIns="0" rtlCol="0"/>
            <a:lstStyle/>
            <a:p>
              <a:endParaRPr/>
            </a:p>
          </p:txBody>
        </p:sp>
        <p:sp>
          <p:nvSpPr>
            <p:cNvPr id="38" name="object 23"/>
            <p:cNvSpPr/>
            <p:nvPr/>
          </p:nvSpPr>
          <p:spPr>
            <a:xfrm>
              <a:off x="12216538" y="8852982"/>
              <a:ext cx="111760" cy="95250"/>
            </a:xfrm>
            <a:custGeom>
              <a:avLst/>
              <a:gdLst/>
              <a:ahLst/>
              <a:cxnLst/>
              <a:rect l="l" t="t" r="r" b="b"/>
              <a:pathLst>
                <a:path w="111759" h="95250">
                  <a:moveTo>
                    <a:pt x="33716" y="0"/>
                  </a:moveTo>
                  <a:lnTo>
                    <a:pt x="0" y="94696"/>
                  </a:lnTo>
                  <a:lnTo>
                    <a:pt x="111556" y="81065"/>
                  </a:lnTo>
                  <a:lnTo>
                    <a:pt x="33716" y="0"/>
                  </a:lnTo>
                  <a:close/>
                </a:path>
              </a:pathLst>
            </a:custGeom>
            <a:solidFill>
              <a:srgbClr val="FFFFFF"/>
            </a:solidFill>
            <a:ln>
              <a:solidFill>
                <a:schemeClr val="tx1"/>
              </a:solidFill>
            </a:ln>
          </p:spPr>
          <p:txBody>
            <a:bodyPr wrap="square" lIns="0" tIns="0" rIns="0" bIns="0" rtlCol="0"/>
            <a:lstStyle/>
            <a:p>
              <a:endParaRPr/>
            </a:p>
          </p:txBody>
        </p:sp>
      </p:grpSp>
      <p:grpSp>
        <p:nvGrpSpPr>
          <p:cNvPr id="39" name="object 24"/>
          <p:cNvGrpSpPr/>
          <p:nvPr/>
        </p:nvGrpSpPr>
        <p:grpSpPr>
          <a:xfrm>
            <a:off x="7095520" y="3494885"/>
            <a:ext cx="2038985" cy="311150"/>
            <a:chOff x="12710932" y="6638942"/>
            <a:chExt cx="2038985" cy="311150"/>
          </a:xfrm>
        </p:grpSpPr>
        <p:sp>
          <p:nvSpPr>
            <p:cNvPr id="40" name="object 25"/>
            <p:cNvSpPr/>
            <p:nvPr/>
          </p:nvSpPr>
          <p:spPr>
            <a:xfrm>
              <a:off x="12721403" y="6718617"/>
              <a:ext cx="1986280" cy="220979"/>
            </a:xfrm>
            <a:custGeom>
              <a:avLst/>
              <a:gdLst/>
              <a:ahLst/>
              <a:cxnLst/>
              <a:rect l="l" t="t" r="r" b="b"/>
              <a:pathLst>
                <a:path w="1986280" h="220979">
                  <a:moveTo>
                    <a:pt x="1986227" y="0"/>
                  </a:moveTo>
                  <a:lnTo>
                    <a:pt x="1951348" y="34511"/>
                  </a:lnTo>
                  <a:lnTo>
                    <a:pt x="1914078" y="58153"/>
                  </a:lnTo>
                  <a:lnTo>
                    <a:pt x="1869537" y="80193"/>
                  </a:lnTo>
                  <a:lnTo>
                    <a:pt x="1817727" y="100628"/>
                  </a:lnTo>
                  <a:lnTo>
                    <a:pt x="1758646" y="119459"/>
                  </a:lnTo>
                  <a:lnTo>
                    <a:pt x="1692295" y="136687"/>
                  </a:lnTo>
                  <a:lnTo>
                    <a:pt x="1618674" y="152312"/>
                  </a:lnTo>
                  <a:lnTo>
                    <a:pt x="1579137" y="159522"/>
                  </a:lnTo>
                  <a:lnTo>
                    <a:pt x="1537782" y="166332"/>
                  </a:lnTo>
                  <a:lnTo>
                    <a:pt x="1494610" y="172741"/>
                  </a:lnTo>
                  <a:lnTo>
                    <a:pt x="1449620" y="178749"/>
                  </a:lnTo>
                  <a:lnTo>
                    <a:pt x="1402813" y="184356"/>
                  </a:lnTo>
                  <a:lnTo>
                    <a:pt x="1354188" y="189562"/>
                  </a:lnTo>
                  <a:lnTo>
                    <a:pt x="1303746" y="194368"/>
                  </a:lnTo>
                  <a:lnTo>
                    <a:pt x="1251486" y="198772"/>
                  </a:lnTo>
                  <a:lnTo>
                    <a:pt x="1197408" y="202776"/>
                  </a:lnTo>
                  <a:lnTo>
                    <a:pt x="1141513" y="206378"/>
                  </a:lnTo>
                  <a:lnTo>
                    <a:pt x="1083800" y="209580"/>
                  </a:lnTo>
                  <a:lnTo>
                    <a:pt x="1024270" y="212381"/>
                  </a:lnTo>
                  <a:lnTo>
                    <a:pt x="962922" y="214781"/>
                  </a:lnTo>
                  <a:lnTo>
                    <a:pt x="899757" y="216780"/>
                  </a:lnTo>
                  <a:lnTo>
                    <a:pt x="834774" y="218378"/>
                  </a:lnTo>
                  <a:lnTo>
                    <a:pt x="767973" y="219575"/>
                  </a:lnTo>
                  <a:lnTo>
                    <a:pt x="699355" y="220371"/>
                  </a:lnTo>
                  <a:lnTo>
                    <a:pt x="628919" y="220767"/>
                  </a:lnTo>
                  <a:lnTo>
                    <a:pt x="556666" y="220762"/>
                  </a:lnTo>
                  <a:lnTo>
                    <a:pt x="482595" y="220355"/>
                  </a:lnTo>
                  <a:lnTo>
                    <a:pt x="406706" y="219548"/>
                  </a:lnTo>
                  <a:lnTo>
                    <a:pt x="329000" y="218340"/>
                  </a:lnTo>
                  <a:lnTo>
                    <a:pt x="249476" y="216731"/>
                  </a:lnTo>
                  <a:lnTo>
                    <a:pt x="168135" y="214722"/>
                  </a:lnTo>
                  <a:lnTo>
                    <a:pt x="84976" y="212311"/>
                  </a:lnTo>
                  <a:lnTo>
                    <a:pt x="0" y="209500"/>
                  </a:lnTo>
                </a:path>
              </a:pathLst>
            </a:custGeom>
            <a:ln w="20941">
              <a:solidFill>
                <a:schemeClr val="tx1"/>
              </a:solidFill>
            </a:ln>
          </p:spPr>
          <p:txBody>
            <a:bodyPr wrap="square" lIns="0" tIns="0" rIns="0" bIns="0" rtlCol="0"/>
            <a:lstStyle/>
            <a:p>
              <a:endParaRPr/>
            </a:p>
          </p:txBody>
        </p:sp>
        <p:sp>
          <p:nvSpPr>
            <p:cNvPr id="41" name="object 26"/>
            <p:cNvSpPr/>
            <p:nvPr/>
          </p:nvSpPr>
          <p:spPr>
            <a:xfrm>
              <a:off x="14658286" y="6638942"/>
              <a:ext cx="91440" cy="112395"/>
            </a:xfrm>
            <a:custGeom>
              <a:avLst/>
              <a:gdLst/>
              <a:ahLst/>
              <a:cxnLst/>
              <a:rect l="l" t="t" r="r" b="b"/>
              <a:pathLst>
                <a:path w="91440" h="112395">
                  <a:moveTo>
                    <a:pt x="91306" y="0"/>
                  </a:moveTo>
                  <a:lnTo>
                    <a:pt x="0" y="65519"/>
                  </a:lnTo>
                  <a:lnTo>
                    <a:pt x="88939" y="112360"/>
                  </a:lnTo>
                  <a:lnTo>
                    <a:pt x="91306" y="0"/>
                  </a:lnTo>
                  <a:close/>
                </a:path>
              </a:pathLst>
            </a:custGeom>
            <a:solidFill>
              <a:srgbClr val="FFFFFF"/>
            </a:solidFill>
            <a:ln>
              <a:solidFill>
                <a:schemeClr val="tx1"/>
              </a:solidFill>
            </a:ln>
          </p:spPr>
          <p:txBody>
            <a:bodyPr wrap="square" lIns="0" tIns="0" rIns="0" bIns="0" rtlCol="0"/>
            <a:lstStyle/>
            <a:p>
              <a:endParaRPr/>
            </a:p>
          </p:txBody>
        </p:sp>
      </p:grpSp>
      <p:grpSp>
        <p:nvGrpSpPr>
          <p:cNvPr id="42" name="object 27"/>
          <p:cNvGrpSpPr/>
          <p:nvPr/>
        </p:nvGrpSpPr>
        <p:grpSpPr>
          <a:xfrm>
            <a:off x="3947160" y="3516751"/>
            <a:ext cx="2253147" cy="1985245"/>
            <a:chOff x="5818640" y="6121683"/>
            <a:chExt cx="3509645" cy="2535555"/>
          </a:xfrm>
        </p:grpSpPr>
        <p:sp>
          <p:nvSpPr>
            <p:cNvPr id="43" name="object 28"/>
            <p:cNvSpPr/>
            <p:nvPr/>
          </p:nvSpPr>
          <p:spPr>
            <a:xfrm>
              <a:off x="7832360" y="7728356"/>
              <a:ext cx="1485265" cy="885825"/>
            </a:xfrm>
            <a:custGeom>
              <a:avLst/>
              <a:gdLst/>
              <a:ahLst/>
              <a:cxnLst/>
              <a:rect l="l" t="t" r="r" b="b"/>
              <a:pathLst>
                <a:path w="1485265" h="885825">
                  <a:moveTo>
                    <a:pt x="0" y="885424"/>
                  </a:moveTo>
                  <a:lnTo>
                    <a:pt x="57374" y="861999"/>
                  </a:lnTo>
                  <a:lnTo>
                    <a:pt x="104755" y="842042"/>
                  </a:lnTo>
                  <a:lnTo>
                    <a:pt x="151878" y="821699"/>
                  </a:lnTo>
                  <a:lnTo>
                    <a:pt x="198744" y="800972"/>
                  </a:lnTo>
                  <a:lnTo>
                    <a:pt x="245351" y="779859"/>
                  </a:lnTo>
                  <a:lnTo>
                    <a:pt x="291701" y="758361"/>
                  </a:lnTo>
                  <a:lnTo>
                    <a:pt x="337793" y="736477"/>
                  </a:lnTo>
                  <a:lnTo>
                    <a:pt x="383628" y="714209"/>
                  </a:lnTo>
                  <a:lnTo>
                    <a:pt x="429204" y="691555"/>
                  </a:lnTo>
                  <a:lnTo>
                    <a:pt x="474523" y="668516"/>
                  </a:lnTo>
                  <a:lnTo>
                    <a:pt x="519584" y="645091"/>
                  </a:lnTo>
                  <a:lnTo>
                    <a:pt x="564387" y="621282"/>
                  </a:lnTo>
                  <a:lnTo>
                    <a:pt x="608933" y="597087"/>
                  </a:lnTo>
                  <a:lnTo>
                    <a:pt x="653221" y="572507"/>
                  </a:lnTo>
                  <a:lnTo>
                    <a:pt x="697251" y="547542"/>
                  </a:lnTo>
                  <a:lnTo>
                    <a:pt x="741023" y="522191"/>
                  </a:lnTo>
                  <a:lnTo>
                    <a:pt x="784538" y="496455"/>
                  </a:lnTo>
                  <a:lnTo>
                    <a:pt x="827795" y="470334"/>
                  </a:lnTo>
                  <a:lnTo>
                    <a:pt x="870794" y="443828"/>
                  </a:lnTo>
                  <a:lnTo>
                    <a:pt x="913536" y="416936"/>
                  </a:lnTo>
                  <a:lnTo>
                    <a:pt x="956019" y="389659"/>
                  </a:lnTo>
                  <a:lnTo>
                    <a:pt x="998245" y="361997"/>
                  </a:lnTo>
                  <a:lnTo>
                    <a:pt x="1040214" y="333949"/>
                  </a:lnTo>
                  <a:lnTo>
                    <a:pt x="1081925" y="305517"/>
                  </a:lnTo>
                  <a:lnTo>
                    <a:pt x="1123378" y="276699"/>
                  </a:lnTo>
                  <a:lnTo>
                    <a:pt x="1164573" y="247496"/>
                  </a:lnTo>
                  <a:lnTo>
                    <a:pt x="1205510" y="217907"/>
                  </a:lnTo>
                  <a:lnTo>
                    <a:pt x="1246190" y="187933"/>
                  </a:lnTo>
                  <a:lnTo>
                    <a:pt x="1286613" y="157574"/>
                  </a:lnTo>
                  <a:lnTo>
                    <a:pt x="1326777" y="126830"/>
                  </a:lnTo>
                  <a:lnTo>
                    <a:pt x="1366684" y="95700"/>
                  </a:lnTo>
                  <a:lnTo>
                    <a:pt x="1406333" y="64185"/>
                  </a:lnTo>
                  <a:lnTo>
                    <a:pt x="1445725" y="32285"/>
                  </a:lnTo>
                  <a:lnTo>
                    <a:pt x="1484859" y="0"/>
                  </a:lnTo>
                </a:path>
              </a:pathLst>
            </a:custGeom>
            <a:ln w="20941">
              <a:solidFill>
                <a:schemeClr val="tx1"/>
              </a:solidFill>
            </a:ln>
          </p:spPr>
          <p:txBody>
            <a:bodyPr wrap="square" lIns="0" tIns="0" rIns="0" bIns="0" rtlCol="0"/>
            <a:lstStyle/>
            <a:p>
              <a:endParaRPr/>
            </a:p>
          </p:txBody>
        </p:sp>
        <p:sp>
          <p:nvSpPr>
            <p:cNvPr id="44" name="object 29"/>
            <p:cNvSpPr/>
            <p:nvPr/>
          </p:nvSpPr>
          <p:spPr>
            <a:xfrm>
              <a:off x="7748629" y="8563193"/>
              <a:ext cx="112395" cy="93980"/>
            </a:xfrm>
            <a:custGeom>
              <a:avLst/>
              <a:gdLst/>
              <a:ahLst/>
              <a:cxnLst/>
              <a:rect l="l" t="t" r="r" b="b"/>
              <a:pathLst>
                <a:path w="112395" h="93979">
                  <a:moveTo>
                    <a:pt x="74970" y="0"/>
                  </a:moveTo>
                  <a:lnTo>
                    <a:pt x="0" y="83725"/>
                  </a:lnTo>
                  <a:lnTo>
                    <a:pt x="111962" y="93467"/>
                  </a:lnTo>
                  <a:lnTo>
                    <a:pt x="74970" y="0"/>
                  </a:lnTo>
                  <a:close/>
                </a:path>
              </a:pathLst>
            </a:custGeom>
            <a:solidFill>
              <a:srgbClr val="FFFFFF"/>
            </a:solidFill>
            <a:ln>
              <a:solidFill>
                <a:schemeClr val="tx1"/>
              </a:solidFill>
            </a:ln>
          </p:spPr>
          <p:txBody>
            <a:bodyPr wrap="square" lIns="0" tIns="0" rIns="0" bIns="0" rtlCol="0"/>
            <a:lstStyle/>
            <a:p>
              <a:endParaRPr/>
            </a:p>
          </p:txBody>
        </p:sp>
        <p:sp>
          <p:nvSpPr>
            <p:cNvPr id="45" name="object 30"/>
            <p:cNvSpPr/>
            <p:nvPr/>
          </p:nvSpPr>
          <p:spPr>
            <a:xfrm>
              <a:off x="5907893" y="6170109"/>
              <a:ext cx="1861820" cy="249554"/>
            </a:xfrm>
            <a:custGeom>
              <a:avLst/>
              <a:gdLst/>
              <a:ahLst/>
              <a:cxnLst/>
              <a:rect l="l" t="t" r="r" b="b"/>
              <a:pathLst>
                <a:path w="1861820" h="249554">
                  <a:moveTo>
                    <a:pt x="0" y="0"/>
                  </a:moveTo>
                  <a:lnTo>
                    <a:pt x="10378" y="1389"/>
                  </a:lnTo>
                  <a:lnTo>
                    <a:pt x="1861393" y="249229"/>
                  </a:lnTo>
                </a:path>
              </a:pathLst>
            </a:custGeom>
            <a:ln w="20941">
              <a:solidFill>
                <a:schemeClr val="tx1"/>
              </a:solidFill>
            </a:ln>
          </p:spPr>
          <p:txBody>
            <a:bodyPr wrap="square" lIns="0" tIns="0" rIns="0" bIns="0" rtlCol="0"/>
            <a:lstStyle/>
            <a:p>
              <a:endParaRPr/>
            </a:p>
          </p:txBody>
        </p:sp>
        <p:sp>
          <p:nvSpPr>
            <p:cNvPr id="46" name="object 31"/>
            <p:cNvSpPr/>
            <p:nvPr/>
          </p:nvSpPr>
          <p:spPr>
            <a:xfrm>
              <a:off x="5818640" y="6121683"/>
              <a:ext cx="106680" cy="99695"/>
            </a:xfrm>
            <a:custGeom>
              <a:avLst/>
              <a:gdLst/>
              <a:ahLst/>
              <a:cxnLst/>
              <a:rect l="l" t="t" r="r" b="b"/>
              <a:pathLst>
                <a:path w="106679" h="99695">
                  <a:moveTo>
                    <a:pt x="106301" y="0"/>
                  </a:moveTo>
                  <a:lnTo>
                    <a:pt x="0" y="36476"/>
                  </a:lnTo>
                  <a:lnTo>
                    <a:pt x="92962" y="99631"/>
                  </a:lnTo>
                  <a:lnTo>
                    <a:pt x="106301" y="0"/>
                  </a:lnTo>
                  <a:close/>
                </a:path>
              </a:pathLst>
            </a:custGeom>
            <a:solidFill>
              <a:srgbClr val="FFFFFF"/>
            </a:solidFill>
            <a:ln>
              <a:solidFill>
                <a:schemeClr val="tx1"/>
              </a:solidFill>
            </a:ln>
          </p:spPr>
          <p:txBody>
            <a:bodyPr wrap="square" lIns="0" tIns="0" rIns="0" bIns="0" rtlCol="0"/>
            <a:lstStyle/>
            <a:p>
              <a:endParaRPr/>
            </a:p>
          </p:txBody>
        </p:sp>
      </p:grpSp>
      <p:sp>
        <p:nvSpPr>
          <p:cNvPr id="2" name="Rectangle 1"/>
          <p:cNvSpPr/>
          <p:nvPr/>
        </p:nvSpPr>
        <p:spPr>
          <a:xfrm>
            <a:off x="3852840" y="2817521"/>
            <a:ext cx="2407092" cy="646331"/>
          </a:xfrm>
          <a:prstGeom prst="rect">
            <a:avLst/>
          </a:prstGeom>
        </p:spPr>
        <p:txBody>
          <a:bodyPr wrap="square">
            <a:spAutoFit/>
          </a:bodyPr>
          <a:lstStyle/>
          <a:p>
            <a:pPr algn="ctr"/>
            <a:r>
              <a:rPr lang="en-IN" dirty="0"/>
              <a:t>(multiple label options per sample)</a:t>
            </a:r>
          </a:p>
        </p:txBody>
      </p:sp>
      <p:sp>
        <p:nvSpPr>
          <p:cNvPr id="3" name="Rectangle 2"/>
          <p:cNvSpPr/>
          <p:nvPr/>
        </p:nvSpPr>
        <p:spPr>
          <a:xfrm>
            <a:off x="7070437" y="874166"/>
            <a:ext cx="4313360" cy="369332"/>
          </a:xfrm>
          <a:prstGeom prst="rect">
            <a:avLst/>
          </a:prstGeom>
        </p:spPr>
        <p:txBody>
          <a:bodyPr wrap="none">
            <a:spAutoFit/>
          </a:bodyPr>
          <a:lstStyle/>
          <a:p>
            <a:r>
              <a:rPr lang="en-US" dirty="0">
                <a:solidFill>
                  <a:srgbClr val="FF0000"/>
                </a:solidFill>
              </a:rPr>
              <a:t>and NLU… (natural language understanding)</a:t>
            </a:r>
          </a:p>
        </p:txBody>
      </p:sp>
      <p:sp>
        <p:nvSpPr>
          <p:cNvPr id="4" name="Rectangle 3"/>
          <p:cNvSpPr/>
          <p:nvPr/>
        </p:nvSpPr>
        <p:spPr>
          <a:xfrm>
            <a:off x="7215421" y="2766691"/>
            <a:ext cx="4168376" cy="530915"/>
          </a:xfrm>
          <a:prstGeom prst="rect">
            <a:avLst/>
          </a:prstGeom>
        </p:spPr>
        <p:txBody>
          <a:bodyPr wrap="square">
            <a:spAutoFit/>
          </a:bodyPr>
          <a:lstStyle/>
          <a:p>
            <a:pPr algn="ctr"/>
            <a:r>
              <a:rPr lang="en-IN" dirty="0">
                <a:solidFill>
                  <a:srgbClr val="FF0000"/>
                </a:solidFill>
              </a:rPr>
              <a:t>Text Generation </a:t>
            </a:r>
            <a:endParaRPr lang="en-IN" dirty="0" smtClean="0">
              <a:solidFill>
                <a:srgbClr val="FF0000"/>
              </a:solidFill>
            </a:endParaRPr>
          </a:p>
          <a:p>
            <a:pPr algn="ctr"/>
            <a:r>
              <a:rPr lang="en-IN" sz="1050" dirty="0" smtClean="0"/>
              <a:t>Source</a:t>
            </a:r>
            <a:r>
              <a:rPr lang="en-IN" sz="1050" dirty="0"/>
              <a:t>: </a:t>
            </a:r>
            <a:r>
              <a:rPr lang="en-IN" sz="1050" dirty="0">
                <a:hlinkClick r:id="rId9"/>
              </a:rPr>
              <a:t>http://karpathy.github.io/2015/05/21/rnn-effectiveness</a:t>
            </a:r>
            <a:r>
              <a:rPr lang="en-IN" sz="1050" dirty="0" smtClean="0">
                <a:hlinkClick r:id="rId9"/>
              </a:rPr>
              <a:t>/</a:t>
            </a:r>
            <a:r>
              <a:rPr lang="en-IN" sz="1050" dirty="0" smtClean="0"/>
              <a:t> </a:t>
            </a:r>
            <a:endParaRPr lang="en-IN" sz="1050" dirty="0"/>
          </a:p>
        </p:txBody>
      </p:sp>
      <p:sp>
        <p:nvSpPr>
          <p:cNvPr id="5" name="Rectangle 4"/>
          <p:cNvSpPr/>
          <p:nvPr/>
        </p:nvSpPr>
        <p:spPr>
          <a:xfrm>
            <a:off x="4778689" y="3644978"/>
            <a:ext cx="3211932" cy="923330"/>
          </a:xfrm>
          <a:prstGeom prst="rect">
            <a:avLst/>
          </a:prstGeom>
        </p:spPr>
        <p:txBody>
          <a:bodyPr wrap="square">
            <a:spAutoFit/>
          </a:bodyPr>
          <a:lstStyle/>
          <a:p>
            <a:pPr algn="ctr"/>
            <a:r>
              <a:rPr lang="en-US" dirty="0"/>
              <a:t>These are also</a:t>
            </a:r>
          </a:p>
          <a:p>
            <a:pPr algn="ctr"/>
            <a:r>
              <a:rPr lang="en-US" dirty="0"/>
              <a:t>referred to as sequence problems</a:t>
            </a:r>
          </a:p>
        </p:txBody>
      </p:sp>
      <p:sp>
        <p:nvSpPr>
          <p:cNvPr id="6" name="Rectangle 5"/>
          <p:cNvSpPr/>
          <p:nvPr/>
        </p:nvSpPr>
        <p:spPr>
          <a:xfrm>
            <a:off x="4752359" y="5660536"/>
            <a:ext cx="2085507" cy="369332"/>
          </a:xfrm>
          <a:prstGeom prst="rect">
            <a:avLst/>
          </a:prstGeom>
        </p:spPr>
        <p:txBody>
          <a:bodyPr wrap="none">
            <a:spAutoFit/>
          </a:bodyPr>
          <a:lstStyle/>
          <a:p>
            <a:r>
              <a:rPr lang="en-IN" dirty="0">
                <a:solidFill>
                  <a:srgbClr val="FF0000"/>
                </a:solidFill>
              </a:rPr>
              <a:t>Machine Translation</a:t>
            </a:r>
          </a:p>
        </p:txBody>
      </p:sp>
      <p:sp>
        <p:nvSpPr>
          <p:cNvPr id="7" name="Rectangle 6"/>
          <p:cNvSpPr/>
          <p:nvPr/>
        </p:nvSpPr>
        <p:spPr>
          <a:xfrm>
            <a:off x="9024316" y="5835263"/>
            <a:ext cx="1671098" cy="369332"/>
          </a:xfrm>
          <a:prstGeom prst="rect">
            <a:avLst/>
          </a:prstGeom>
        </p:spPr>
        <p:txBody>
          <a:bodyPr wrap="none">
            <a:spAutoFit/>
          </a:bodyPr>
          <a:lstStyle/>
          <a:p>
            <a:r>
              <a:rPr lang="en-IN" dirty="0">
                <a:solidFill>
                  <a:srgbClr val="FF0000"/>
                </a:solidFill>
              </a:rPr>
              <a:t>Voice Assistants</a:t>
            </a:r>
          </a:p>
        </p:txBody>
      </p:sp>
    </p:spTree>
    <p:extLst>
      <p:ext uri="{BB962C8B-B14F-4D97-AF65-F5344CB8AC3E}">
        <p14:creationId xmlns:p14="http://schemas.microsoft.com/office/powerpoint/2010/main" val="22242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animBg="1"/>
      <p:bldP spid="24" grpId="0"/>
      <p:bldP spid="25" grpId="0"/>
      <p:bldP spid="2" grpId="0"/>
      <p:bldP spid="3" grpId="0"/>
      <p:bldP spid="4" grpId="0"/>
      <p:bldP spid="5" grpId="0"/>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2782</TotalTime>
  <Words>3825</Words>
  <Application>Microsoft Office PowerPoint</Application>
  <PresentationFormat>Widescreen</PresentationFormat>
  <Paragraphs>657</Paragraphs>
  <Slides>45</Slides>
  <Notes>45</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45</vt:i4>
      </vt:variant>
    </vt:vector>
  </HeadingPairs>
  <TitlesOfParts>
    <vt:vector size="66" baseType="lpstr">
      <vt:lpstr>Arial</vt:lpstr>
      <vt:lpstr>Calibri</vt:lpstr>
      <vt:lpstr>Calibri Light</vt:lpstr>
      <vt:lpstr>Calibri-Bold</vt:lpstr>
      <vt:lpstr>Calibri-Italic</vt:lpstr>
      <vt:lpstr>Calibri-Light</vt:lpstr>
      <vt:lpstr>Cambria Math</vt:lpstr>
      <vt:lpstr>CambriaMath</vt:lpstr>
      <vt:lpstr>Eurostile LT Std Condensed</vt:lpstr>
      <vt:lpstr>GillSans</vt:lpstr>
      <vt:lpstr>Helvetica</vt:lpstr>
      <vt:lpstr>HelveticaNeue</vt:lpstr>
      <vt:lpstr>HelveticaNeue-Bold</vt:lpstr>
      <vt:lpstr>HelveticaNeue-Light</vt:lpstr>
      <vt:lpstr>HelveticaNeue-LightItalic</vt:lpstr>
      <vt:lpstr>Script</vt:lpstr>
      <vt:lpstr>Segoe UI</vt:lpstr>
      <vt:lpstr>Times-Bold</vt:lpstr>
      <vt:lpstr>TimesNewRomanPSMT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Pardha Saradhi M</dc:creator>
  <cp:lastModifiedBy>Pardha Saradhi M</cp:lastModifiedBy>
  <cp:revision>300</cp:revision>
  <dcterms:created xsi:type="dcterms:W3CDTF">2020-12-27T09:02:43Z</dcterms:created>
  <dcterms:modified xsi:type="dcterms:W3CDTF">2023-03-30T23:51:20Z</dcterms:modified>
</cp:coreProperties>
</file>